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25" r:id="rId2"/>
    <p:sldId id="256" r:id="rId3"/>
    <p:sldId id="305" r:id="rId4"/>
    <p:sldId id="307" r:id="rId5"/>
    <p:sldId id="322" r:id="rId6"/>
    <p:sldId id="308" r:id="rId7"/>
    <p:sldId id="309" r:id="rId8"/>
    <p:sldId id="310" r:id="rId9"/>
    <p:sldId id="323" r:id="rId10"/>
    <p:sldId id="311" r:id="rId11"/>
    <p:sldId id="312" r:id="rId12"/>
    <p:sldId id="313" r:id="rId13"/>
    <p:sldId id="301" r:id="rId14"/>
    <p:sldId id="279" r:id="rId15"/>
    <p:sldId id="303" r:id="rId16"/>
    <p:sldId id="302" r:id="rId17"/>
    <p:sldId id="314" r:id="rId18"/>
    <p:sldId id="281" r:id="rId19"/>
    <p:sldId id="290" r:id="rId20"/>
    <p:sldId id="283" r:id="rId21"/>
    <p:sldId id="284" r:id="rId22"/>
    <p:sldId id="285" r:id="rId23"/>
    <p:sldId id="286" r:id="rId24"/>
    <p:sldId id="287" r:id="rId25"/>
    <p:sldId id="324" r:id="rId26"/>
    <p:sldId id="292" r:id="rId27"/>
    <p:sldId id="319" r:id="rId28"/>
    <p:sldId id="291" r:id="rId29"/>
    <p:sldId id="288" r:id="rId30"/>
    <p:sldId id="320" r:id="rId31"/>
    <p:sldId id="321" r:id="rId32"/>
    <p:sldId id="289" r:id="rId33"/>
    <p:sldId id="293"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CC0066"/>
    <a:srgbClr val="FF33CC"/>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4" d="100"/>
          <a:sy n="64" d="100"/>
        </p:scale>
        <p:origin x="148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18B5EF-7533-4C7B-A22D-0F83E65B5DDF}" type="doc">
      <dgm:prSet loTypeId="urn:microsoft.com/office/officeart/2005/8/layout/cycle1" loCatId="cycle" qsTypeId="urn:microsoft.com/office/officeart/2005/8/quickstyle/simple2" qsCatId="simple" csTypeId="urn:microsoft.com/office/officeart/2005/8/colors/accent4_1" csCatId="accent4" phldr="1"/>
      <dgm:spPr/>
      <dgm:t>
        <a:bodyPr/>
        <a:lstStyle/>
        <a:p>
          <a:pPr rtl="1"/>
          <a:endParaRPr lang="ar-EG"/>
        </a:p>
      </dgm:t>
    </dgm:pt>
    <dgm:pt modelId="{2A6FC654-B274-4BFC-A584-D8B67EF1FA7E}">
      <dgm:prSet/>
      <dgm:spPr/>
      <dgm:t>
        <a:bodyPr/>
        <a:lstStyle/>
        <a:p>
          <a:pPr rtl="0"/>
          <a:endParaRPr lang="ar-EG" dirty="0"/>
        </a:p>
      </dgm:t>
    </dgm:pt>
    <dgm:pt modelId="{EFB6CC0E-7EBA-404D-B3FC-430A87B380D5}" type="parTrans" cxnId="{DD473377-8D02-4198-AA1C-C3E5B5B5A86B}">
      <dgm:prSet/>
      <dgm:spPr/>
      <dgm:t>
        <a:bodyPr/>
        <a:lstStyle/>
        <a:p>
          <a:pPr rtl="1"/>
          <a:endParaRPr lang="ar-EG"/>
        </a:p>
      </dgm:t>
    </dgm:pt>
    <dgm:pt modelId="{937A65AD-95D9-49F5-97D3-F087EAD6A645}" type="sibTrans" cxnId="{DD473377-8D02-4198-AA1C-C3E5B5B5A86B}">
      <dgm:prSet/>
      <dgm:spPr/>
      <dgm:t>
        <a:bodyPr/>
        <a:lstStyle/>
        <a:p>
          <a:pPr rtl="1"/>
          <a:endParaRPr lang="ar-EG"/>
        </a:p>
      </dgm:t>
    </dgm:pt>
    <dgm:pt modelId="{DD327593-6C9B-4128-81B7-6E1853A70C3C}" type="pres">
      <dgm:prSet presAssocID="{D418B5EF-7533-4C7B-A22D-0F83E65B5DDF}" presName="cycle" presStyleCnt="0">
        <dgm:presLayoutVars>
          <dgm:dir/>
          <dgm:resizeHandles val="exact"/>
        </dgm:presLayoutVars>
      </dgm:prSet>
      <dgm:spPr/>
    </dgm:pt>
    <dgm:pt modelId="{41AA1ABF-85DD-4F17-A984-6678B8666F08}" type="pres">
      <dgm:prSet presAssocID="{2A6FC654-B274-4BFC-A584-D8B67EF1FA7E}" presName="node" presStyleLbl="revTx" presStyleIdx="0" presStyleCnt="1" custScaleX="321670">
        <dgm:presLayoutVars>
          <dgm:bulletEnabled val="1"/>
        </dgm:presLayoutVars>
      </dgm:prSet>
      <dgm:spPr/>
    </dgm:pt>
  </dgm:ptLst>
  <dgm:cxnLst>
    <dgm:cxn modelId="{9B375931-BC89-4D84-BDBD-9A8E1F4420EF}" type="presOf" srcId="{D418B5EF-7533-4C7B-A22D-0F83E65B5DDF}" destId="{DD327593-6C9B-4128-81B7-6E1853A70C3C}" srcOrd="0" destOrd="0" presId="urn:microsoft.com/office/officeart/2005/8/layout/cycle1"/>
    <dgm:cxn modelId="{DD473377-8D02-4198-AA1C-C3E5B5B5A86B}" srcId="{D418B5EF-7533-4C7B-A22D-0F83E65B5DDF}" destId="{2A6FC654-B274-4BFC-A584-D8B67EF1FA7E}" srcOrd="0" destOrd="0" parTransId="{EFB6CC0E-7EBA-404D-B3FC-430A87B380D5}" sibTransId="{937A65AD-95D9-49F5-97D3-F087EAD6A645}"/>
    <dgm:cxn modelId="{2AE04ACF-6625-4A2F-BAC9-58D31854F159}" type="presOf" srcId="{2A6FC654-B274-4BFC-A584-D8B67EF1FA7E}" destId="{41AA1ABF-85DD-4F17-A984-6678B8666F08}" srcOrd="0" destOrd="0" presId="urn:microsoft.com/office/officeart/2005/8/layout/cycle1"/>
    <dgm:cxn modelId="{2206FA6E-3958-44EB-883F-51F9193D9727}" type="presParOf" srcId="{DD327593-6C9B-4128-81B7-6E1853A70C3C}" destId="{41AA1ABF-85DD-4F17-A984-6678B8666F08}" srcOrd="0"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A1ABF-85DD-4F17-A984-6678B8666F08}">
      <dsp:nvSpPr>
        <dsp:cNvPr id="0" name=""/>
        <dsp:cNvSpPr/>
      </dsp:nvSpPr>
      <dsp:spPr>
        <a:xfrm>
          <a:off x="1523999" y="657"/>
          <a:ext cx="4724400" cy="1468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rtl="0">
            <a:lnSpc>
              <a:spcPct val="90000"/>
            </a:lnSpc>
            <a:spcBef>
              <a:spcPct val="0"/>
            </a:spcBef>
            <a:spcAft>
              <a:spcPct val="35000"/>
            </a:spcAft>
            <a:buNone/>
          </a:pPr>
          <a:endParaRPr lang="ar-EG" sz="6500" kern="1200" dirty="0"/>
        </a:p>
      </dsp:txBody>
      <dsp:txXfrm>
        <a:off x="1523999" y="657"/>
        <a:ext cx="4724400" cy="1468710"/>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5E9D065-6B40-467F-931F-1C837E7A2249}" type="datetimeFigureOut">
              <a:rPr lang="en-US"/>
              <a:pPr>
                <a:defRPr/>
              </a:pPr>
              <a:t>10/22/2020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70742A7-B1D5-42B9-A700-25A7E740FA4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B22EA8-FB91-438D-8592-4C18BC6F70FB}" type="slidenum">
              <a:rPr lang="en-US" smtClean="0"/>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157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D354A1-A360-43C7-AF63-F636DA65D181}" type="slidenum">
              <a:rPr lang="en-US" smtClean="0"/>
              <a:pPr fontAlgn="base">
                <a:spcBef>
                  <a:spcPct val="0"/>
                </a:spcBef>
                <a:spcAft>
                  <a:spcPct val="0"/>
                </a:spcAft>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167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C72F28-82E3-40DA-A7B2-E7E543E2A64E}" type="slidenum">
              <a:rPr lang="en-US" smtClean="0"/>
              <a:pPr fontAlgn="base">
                <a:spcBef>
                  <a:spcPct val="0"/>
                </a:spcBef>
                <a:spcAft>
                  <a:spcPct val="0"/>
                </a:spcAft>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177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82134B-51F9-4A87-B757-8840046222BF}" type="slidenum">
              <a:rPr lang="en-US" smtClean="0"/>
              <a:pPr fontAlgn="base">
                <a:spcBef>
                  <a:spcPct val="0"/>
                </a:spcBef>
                <a:spcAft>
                  <a:spcPct val="0"/>
                </a:spcAft>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187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4FCCA9-76C9-4A58-AA3A-16C4074D4C35}" type="slidenum">
              <a:rPr lang="en-US" smtClean="0"/>
              <a:pPr fontAlgn="base">
                <a:spcBef>
                  <a:spcPct val="0"/>
                </a:spcBef>
                <a:spcAft>
                  <a:spcPct val="0"/>
                </a:spcAft>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198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7C2963-A1A7-40F6-9E75-F5C58BB63683}" type="slidenum">
              <a:rPr lang="en-US" smtClean="0"/>
              <a:pPr fontAlgn="base">
                <a:spcBef>
                  <a:spcPct val="0"/>
                </a:spcBef>
                <a:spcAft>
                  <a:spcPct val="0"/>
                </a:spcAft>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208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D2E489-B6E4-4483-B8A2-C98562E6A4A1}" type="slidenum">
              <a:rPr lang="en-US" smtClean="0"/>
              <a:pPr fontAlgn="base">
                <a:spcBef>
                  <a:spcPct val="0"/>
                </a:spcBef>
                <a:spcAft>
                  <a:spcPct val="0"/>
                </a:spcAft>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218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78912A-5A0F-4D64-9A65-6C44AAEA925F}" type="slidenum">
              <a:rPr lang="en-US" smtClean="0"/>
              <a:pPr fontAlgn="base">
                <a:spcBef>
                  <a:spcPct val="0"/>
                </a:spcBef>
                <a:spcAft>
                  <a:spcPct val="0"/>
                </a:spcAft>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228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18F608-C55F-41B4-8ACD-48BDF338BA84}" type="slidenum">
              <a:rPr lang="en-US" smtClean="0"/>
              <a:pPr fontAlgn="base">
                <a:spcBef>
                  <a:spcPct val="0"/>
                </a:spcBef>
                <a:spcAft>
                  <a:spcPct val="0"/>
                </a:spcAft>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239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6792D4-2BCE-4B93-8D5A-DB71A3A4692E}" type="slidenum">
              <a:rPr lang="en-US" smtClean="0"/>
              <a:pPr fontAlgn="base">
                <a:spcBef>
                  <a:spcPct val="0"/>
                </a:spcBef>
                <a:spcAft>
                  <a:spcPct val="0"/>
                </a:spcAft>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249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655DCD-E737-410F-9B8C-F51775DBACC6}" type="slidenum">
              <a:rPr lang="en-US" smtClean="0"/>
              <a:pPr fontAlgn="base">
                <a:spcBef>
                  <a:spcPct val="0"/>
                </a:spcBef>
                <a:spcAft>
                  <a:spcPct val="0"/>
                </a:spcAft>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2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D80E8D-03DC-48F9-BB08-9523488805A2}" type="slidenum">
              <a:rPr lang="en-US" smtClean="0"/>
              <a:pPr fontAlgn="base">
                <a:spcBef>
                  <a:spcPct val="0"/>
                </a:spcBef>
                <a:spcAft>
                  <a:spcPct val="0"/>
                </a:spcAft>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259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2C7285-69FB-46AA-A25E-39E8946193E7}" type="slidenum">
              <a:rPr lang="en-US" smtClean="0"/>
              <a:pPr fontAlgn="base">
                <a:spcBef>
                  <a:spcPct val="0"/>
                </a:spcBef>
                <a:spcAft>
                  <a:spcPct val="0"/>
                </a:spcAft>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269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ACAD93-E2CD-4C66-A7BE-CABDB2E1C84E}" type="slidenum">
              <a:rPr lang="en-US" smtClean="0"/>
              <a:pPr fontAlgn="base">
                <a:spcBef>
                  <a:spcPct val="0"/>
                </a:spcBef>
                <a:spcAft>
                  <a:spcPct val="0"/>
                </a:spcAft>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280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B758A2-9930-4DD9-9D7E-15EDDC0EC6C9}" type="slidenum">
              <a:rPr lang="en-US" smtClean="0"/>
              <a:pPr fontAlgn="base">
                <a:spcBef>
                  <a:spcPct val="0"/>
                </a:spcBef>
                <a:spcAft>
                  <a:spcPct val="0"/>
                </a:spcAft>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290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0D0325-E47A-4366-8B7A-8E3C39C3020D}" type="slidenum">
              <a:rPr lang="en-US" smtClean="0"/>
              <a:pPr fontAlgn="base">
                <a:spcBef>
                  <a:spcPct val="0"/>
                </a:spcBef>
                <a:spcAft>
                  <a:spcPct val="0"/>
                </a:spcAft>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300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BD13F0-1198-4036-9A80-674D6F30E333}" type="slidenum">
              <a:rPr lang="en-US" smtClean="0"/>
              <a:pPr fontAlgn="base">
                <a:spcBef>
                  <a:spcPct val="0"/>
                </a:spcBef>
                <a:spcAft>
                  <a:spcPct val="0"/>
                </a:spcAft>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310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5CDBDC-F751-4866-A4BA-146CBA69F40C}" type="slidenum">
              <a:rPr lang="en-US" smtClean="0"/>
              <a:pPr fontAlgn="base">
                <a:spcBef>
                  <a:spcPct val="0"/>
                </a:spcBef>
                <a:spcAft>
                  <a:spcPct val="0"/>
                </a:spcAft>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32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2D8974-A501-4A03-956D-CC5E1EB1D7BB}" type="slidenum">
              <a:rPr lang="en-US" smtClean="0"/>
              <a:pPr fontAlgn="base">
                <a:spcBef>
                  <a:spcPct val="0"/>
                </a:spcBef>
                <a:spcAft>
                  <a:spcPct val="0"/>
                </a:spcAft>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33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C0CA39-9A15-41F4-A4FF-C4FF529B9B31}" type="slidenum">
              <a:rPr lang="en-US" smtClean="0"/>
              <a:pPr fontAlgn="base">
                <a:spcBef>
                  <a:spcPct val="0"/>
                </a:spcBef>
                <a:spcAft>
                  <a:spcPct val="0"/>
                </a:spcAft>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34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640B90-5DD2-4F1F-B86C-66A8ABC61857}" type="slidenum">
              <a:rPr lang="en-US" smtClean="0"/>
              <a:pPr fontAlgn="base">
                <a:spcBef>
                  <a:spcPct val="0"/>
                </a:spcBef>
                <a:spcAft>
                  <a:spcPct val="0"/>
                </a:spcAft>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35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66FE71-A844-49FD-92E1-3BAC511DC239}" type="slidenum">
              <a:rPr lang="en-US" smtClean="0"/>
              <a:pPr fontAlgn="base">
                <a:spcBef>
                  <a:spcPct val="0"/>
                </a:spcBef>
                <a:spcAft>
                  <a:spcPct val="0"/>
                </a:spcAft>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052B1C-C2A4-4DB1-B8EC-D9DDDA8D0C4C}" type="slidenum">
              <a:rPr lang="en-US" smtClean="0"/>
              <a:pPr fontAlgn="base">
                <a:spcBef>
                  <a:spcPct val="0"/>
                </a:spcBef>
                <a:spcAft>
                  <a:spcPct val="0"/>
                </a:spcAft>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36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5FBB1C-CFB5-481F-B51B-1F80C6F6A08B}" type="slidenum">
              <a:rPr lang="en-US" smtClean="0"/>
              <a:pPr fontAlgn="base">
                <a:spcBef>
                  <a:spcPct val="0"/>
                </a:spcBef>
                <a:spcAft>
                  <a:spcPct val="0"/>
                </a:spcAft>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37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14F2D7-46FB-469E-9798-65DF02145372}" type="slidenum">
              <a:rPr lang="en-US" smtClean="0"/>
              <a:pPr fontAlgn="base">
                <a:spcBef>
                  <a:spcPct val="0"/>
                </a:spcBef>
                <a:spcAft>
                  <a:spcPct val="0"/>
                </a:spcAft>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38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41BE6E-3F85-4DE8-B82F-62C718BAC99A}" type="slidenum">
              <a:rPr lang="en-US" smtClean="0"/>
              <a:pPr fontAlgn="base">
                <a:spcBef>
                  <a:spcPct val="0"/>
                </a:spcBef>
                <a:spcAft>
                  <a:spcPct val="0"/>
                </a:spcAft>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39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BBE9F2-6CB8-4C8C-B1B2-73C5A41231CF}" type="slidenum">
              <a:rPr lang="en-US" smtClean="0"/>
              <a:pPr fontAlgn="base">
                <a:spcBef>
                  <a:spcPct val="0"/>
                </a:spcBef>
                <a:spcAft>
                  <a:spcPct val="0"/>
                </a:spcAft>
                <a:defRPr/>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095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0E727D-5755-41DC-8D99-2073EB887507}" type="slidenum">
              <a:rPr lang="en-US" smtClean="0"/>
              <a:pPr fontAlgn="base">
                <a:spcBef>
                  <a:spcPct val="0"/>
                </a:spcBef>
                <a:spcAft>
                  <a:spcPct val="0"/>
                </a:spcAft>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105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2D281C-60D1-4358-8196-17221081D4E8}" type="slidenum">
              <a:rPr lang="en-US" smtClean="0"/>
              <a:pPr fontAlgn="base">
                <a:spcBef>
                  <a:spcPct val="0"/>
                </a:spcBef>
                <a:spcAft>
                  <a:spcPct val="0"/>
                </a:spcAft>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116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E5F78A-7957-4FC3-AFF6-B6D18EC56905}" type="slidenum">
              <a:rPr lang="en-US" smtClean="0"/>
              <a:pPr fontAlgn="base">
                <a:spcBef>
                  <a:spcPct val="0"/>
                </a:spcBef>
                <a:spcAft>
                  <a:spcPct val="0"/>
                </a:spcAft>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126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E89FD8-086E-4648-BE68-4384D696F05E}" type="slidenum">
              <a:rPr lang="en-US" smtClean="0"/>
              <a:pPr fontAlgn="base">
                <a:spcBef>
                  <a:spcPct val="0"/>
                </a:spcBef>
                <a:spcAft>
                  <a:spcPct val="0"/>
                </a:spcAft>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136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515CE9-E69F-41E7-8142-40B6EF5A2E0F}" type="slidenum">
              <a:rPr lang="en-US" smtClean="0"/>
              <a:pPr fontAlgn="base">
                <a:spcBef>
                  <a:spcPct val="0"/>
                </a:spcBef>
                <a:spcAft>
                  <a:spcPct val="0"/>
                </a:spcAft>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146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D5C34E-36CF-4E00-BC8B-DD82C59C356E}" type="slidenum">
              <a:rPr lang="en-US" smtClean="0"/>
              <a:pPr fontAlgn="base">
                <a:spcBef>
                  <a:spcPct val="0"/>
                </a:spcBef>
                <a:spcAft>
                  <a:spcPct val="0"/>
                </a:spcAft>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AE52014-26EB-4B01-8064-1D19A7FF8AE4}" type="datetimeFigureOut">
              <a:rPr lang="en-US"/>
              <a:pPr>
                <a:defRPr/>
              </a:pPr>
              <a:t>10/22/2020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D6B0CC-7386-45C4-96BB-4D9AF25282DF}" type="slidenum">
              <a:rPr lang="en-US"/>
              <a:pPr>
                <a:defRPr/>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AD0869B-C435-42B3-95DD-A2FA4E42DA01}" type="datetimeFigureOut">
              <a:rPr lang="en-US"/>
              <a:pPr>
                <a:defRPr/>
              </a:pPr>
              <a:t>10/22/2020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9417CF-1AD1-4F11-96FB-76BB0B8F24EC}" type="slidenum">
              <a:rPr lang="en-US"/>
              <a:pPr>
                <a:defRPr/>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25AE30F-C9C4-463F-B7C4-8FD15F436C91}" type="datetimeFigureOut">
              <a:rPr lang="en-US"/>
              <a:pPr>
                <a:defRPr/>
              </a:pPr>
              <a:t>10/22/2020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9BA9F7-F559-4C75-98C9-2603F7A86520}" type="slidenum">
              <a:rPr lang="en-US"/>
              <a:pPr>
                <a:defRPr/>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861F6A1-4689-487F-BC69-F44AEFBACAF0}" type="datetimeFigureOut">
              <a:rPr lang="en-US"/>
              <a:pPr>
                <a:defRPr/>
              </a:pPr>
              <a:t>10/22/2020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4E6F31-6A0B-4E66-A6BB-3B54537D5B59}" type="slidenum">
              <a:rPr lang="en-US"/>
              <a:pPr>
                <a:defRPr/>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43E88F9-026D-4A09-B6DE-97E98077EB58}" type="datetimeFigureOut">
              <a:rPr lang="en-US"/>
              <a:pPr>
                <a:defRPr/>
              </a:pPr>
              <a:t>10/22/2020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1F3205-0D39-42C5-8AFB-A8BDFB29765E}" type="slidenum">
              <a:rPr lang="en-US"/>
              <a:pPr>
                <a:defRPr/>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E62AC7F-1296-4EBD-B3C1-EC78BD18A9CC}" type="datetimeFigureOut">
              <a:rPr lang="en-US"/>
              <a:pPr>
                <a:defRPr/>
              </a:pPr>
              <a:t>10/22/2020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7D3AD0-8BAC-4BD3-B00A-F280C53C5A9C}" type="slidenum">
              <a:rPr lang="en-US"/>
              <a:pPr>
                <a:defRPr/>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0BB16A9-6307-476F-9B71-B289EB48ED32}" type="datetimeFigureOut">
              <a:rPr lang="en-US"/>
              <a:pPr>
                <a:defRPr/>
              </a:pPr>
              <a:t>10/22/2020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AC62924-8EEB-41F1-9DBB-DFB5EF8633AC}" type="slidenum">
              <a:rPr lang="en-US"/>
              <a:pPr>
                <a:defRPr/>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E0D3C99-ADB1-4ACF-9430-62719830E9C9}" type="datetimeFigureOut">
              <a:rPr lang="en-US"/>
              <a:pPr>
                <a:defRPr/>
              </a:pPr>
              <a:t>10/22/2020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2FE4AD8-3822-43EA-A05D-68C87BDAF0EC}" type="slidenum">
              <a:rPr lang="en-US"/>
              <a:pPr>
                <a:defRPr/>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F077B78-6943-44BE-8C9A-5AF924BBCB60}" type="datetimeFigureOut">
              <a:rPr lang="en-US"/>
              <a:pPr>
                <a:defRPr/>
              </a:pPr>
              <a:t>10/22/2020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B35DD3D-722F-4A09-9028-2D4343AC5121}" type="slidenum">
              <a:rPr lang="en-US"/>
              <a:pPr>
                <a:defRPr/>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D41372B-3585-4E83-B19F-DEC861161307}" type="datetimeFigureOut">
              <a:rPr lang="en-US"/>
              <a:pPr>
                <a:defRPr/>
              </a:pPr>
              <a:t>10/22/2020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E81D90-95D9-40D5-926A-A0BCF24ECA6F}" type="slidenum">
              <a:rPr lang="en-US"/>
              <a:pPr>
                <a:defRPr/>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2E6936A-714E-4E81-B83E-89815482B0A9}" type="datetimeFigureOut">
              <a:rPr lang="en-US"/>
              <a:pPr>
                <a:defRPr/>
              </a:pPr>
              <a:t>10/22/2020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759685-6217-4C99-9B68-7EEFCD583400}" type="slidenum">
              <a:rPr lang="en-US"/>
              <a:pPr>
                <a:defRPr/>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2C48EAF-099C-4CEA-892B-B9AA82088557}" type="datetimeFigureOut">
              <a:rPr lang="en-US"/>
              <a:pPr>
                <a:defRPr/>
              </a:pPr>
              <a:t>10/22/2020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E193C96-D57A-47F4-A316-0C01803C4E1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457200" y="274638"/>
            <a:ext cx="8229600" cy="6278562"/>
          </a:xfrm>
        </p:spPr>
        <p:txBody>
          <a:bodyPr/>
          <a:lstStyle/>
          <a:p>
            <a:pPr eaLnBrk="1" hangingPunct="1"/>
            <a:endParaRPr lang="en-US"/>
          </a:p>
        </p:txBody>
      </p:sp>
      <p:pic>
        <p:nvPicPr>
          <p:cNvPr id="2051"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flipV="1">
            <a:off x="685800" y="182563"/>
            <a:ext cx="7772400" cy="46037"/>
          </a:xfrm>
        </p:spPr>
        <p:txBody>
          <a:bodyPr rtlCol="0">
            <a:normAutofit fontScale="90000"/>
          </a:bodyPr>
          <a:lstStyle/>
          <a:p>
            <a:pPr eaLnBrk="1" fontAlgn="auto" hangingPunct="1">
              <a:spcAft>
                <a:spcPts val="0"/>
              </a:spcAft>
              <a:defRPr/>
            </a:pPr>
            <a:endParaRPr lang="ar-EG" dirty="0"/>
          </a:p>
        </p:txBody>
      </p:sp>
      <p:sp>
        <p:nvSpPr>
          <p:cNvPr id="3" name="Subtitle 2"/>
          <p:cNvSpPr>
            <a:spLocks noGrp="1"/>
          </p:cNvSpPr>
          <p:nvPr>
            <p:ph type="subTitle" idx="1"/>
          </p:nvPr>
        </p:nvSpPr>
        <p:spPr>
          <a:xfrm>
            <a:off x="685800" y="304800"/>
            <a:ext cx="7772400" cy="5334000"/>
          </a:xfrm>
        </p:spPr>
        <p:txBody>
          <a:bodyPr rtlCol="0">
            <a:normAutofit/>
          </a:bodyPr>
          <a:lstStyle/>
          <a:p>
            <a:pPr marL="355600" indent="-355600" algn="just" eaLnBrk="1" fontAlgn="auto" hangingPunct="1">
              <a:spcAft>
                <a:spcPts val="0"/>
              </a:spcAft>
              <a:buFont typeface="Arial" pitchFamily="34" charset="0"/>
              <a:buNone/>
              <a:defRPr/>
            </a:pPr>
            <a:r>
              <a:rPr lang="en-US" sz="4000" b="1" dirty="0">
                <a:solidFill>
                  <a:schemeClr val="tx1"/>
                </a:solidFill>
              </a:rPr>
              <a:t>2-Some of them act a </a:t>
            </a:r>
            <a:r>
              <a:rPr lang="en-US" sz="4000" b="1" u="sng" dirty="0">
                <a:solidFill>
                  <a:srgbClr val="FF33CC"/>
                </a:solidFill>
              </a:rPr>
              <a:t>gamma- </a:t>
            </a:r>
            <a:r>
              <a:rPr lang="en-US" sz="4000" b="1" u="sng" dirty="0" err="1">
                <a:solidFill>
                  <a:srgbClr val="FF33CC"/>
                </a:solidFill>
              </a:rPr>
              <a:t>aminobutyric</a:t>
            </a:r>
            <a:r>
              <a:rPr lang="en-US" sz="4000" b="1" u="sng" dirty="0">
                <a:solidFill>
                  <a:srgbClr val="FF33CC"/>
                </a:solidFill>
              </a:rPr>
              <a:t> (GABA) antagonists </a:t>
            </a:r>
            <a:r>
              <a:rPr lang="en-US" sz="4000" b="1" dirty="0">
                <a:solidFill>
                  <a:schemeClr val="tx1"/>
                </a:solidFill>
              </a:rPr>
              <a:t>leading to removal of inhibitory influences.</a:t>
            </a:r>
          </a:p>
          <a:p>
            <a:pPr marL="355600" indent="-355600" algn="just" eaLnBrk="1" fontAlgn="auto" hangingPunct="1">
              <a:spcAft>
                <a:spcPts val="0"/>
              </a:spcAft>
              <a:buFont typeface="Arial" pitchFamily="34" charset="0"/>
              <a:buNone/>
              <a:defRPr/>
            </a:pPr>
            <a:r>
              <a:rPr lang="en-US" sz="4000" b="1" dirty="0">
                <a:solidFill>
                  <a:schemeClr val="tx1"/>
                </a:solidFill>
              </a:rPr>
              <a:t>3-Organic-chlorins sensitize the </a:t>
            </a:r>
            <a:r>
              <a:rPr lang="en-US" sz="4000" b="1" dirty="0">
                <a:solidFill>
                  <a:srgbClr val="FF33CC"/>
                </a:solidFill>
              </a:rPr>
              <a:t>myocardium</a:t>
            </a:r>
            <a:r>
              <a:rPr lang="en-US" sz="4000" b="1" dirty="0">
                <a:solidFill>
                  <a:schemeClr val="tx1"/>
                </a:solidFill>
              </a:rPr>
              <a:t> to endogenous catecholamine and produce </a:t>
            </a:r>
            <a:r>
              <a:rPr lang="en-US" sz="4000" b="1" dirty="0" err="1">
                <a:solidFill>
                  <a:schemeClr val="tx1"/>
                </a:solidFill>
              </a:rPr>
              <a:t>dysrhythmias</a:t>
            </a:r>
            <a:r>
              <a:rPr lang="en-US" sz="4000" b="1" dirty="0">
                <a:solidFill>
                  <a:schemeClr val="tx1"/>
                </a:solidFill>
              </a:rPr>
              <a:t>.</a:t>
            </a:r>
          </a:p>
          <a:p>
            <a:pPr algn="just" eaLnBrk="1" fontAlgn="auto" hangingPunct="1">
              <a:spcAft>
                <a:spcPts val="0"/>
              </a:spcAft>
              <a:buFont typeface="Arial" pitchFamily="34" charset="0"/>
              <a:buNone/>
              <a:defRPr/>
            </a:pPr>
            <a:endParaRPr lang="ar-EG" dirty="0"/>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685800" y="304800"/>
            <a:ext cx="7772400" cy="914400"/>
          </a:xfrm>
        </p:spPr>
        <p:txBody>
          <a:bodyPr/>
          <a:lstStyle/>
          <a:p>
            <a:pPr eaLnBrk="1" hangingPunct="1"/>
            <a:r>
              <a:rPr lang="en-US" b="1">
                <a:solidFill>
                  <a:srgbClr val="C00000"/>
                </a:solidFill>
              </a:rPr>
              <a:t>Clinical manifestations</a:t>
            </a:r>
            <a:endParaRPr lang="ar-EG">
              <a:solidFill>
                <a:srgbClr val="C00000"/>
              </a:solidFill>
            </a:endParaRPr>
          </a:p>
        </p:txBody>
      </p:sp>
      <p:sp>
        <p:nvSpPr>
          <p:cNvPr id="3" name="Subtitle 2"/>
          <p:cNvSpPr>
            <a:spLocks noGrp="1"/>
          </p:cNvSpPr>
          <p:nvPr>
            <p:ph type="subTitle" idx="1"/>
          </p:nvPr>
        </p:nvSpPr>
        <p:spPr>
          <a:xfrm>
            <a:off x="762000" y="1066800"/>
            <a:ext cx="7696200" cy="4572000"/>
          </a:xfrm>
        </p:spPr>
        <p:txBody>
          <a:bodyPr rtlCol="0">
            <a:normAutofit lnSpcReduction="10000"/>
          </a:bodyPr>
          <a:lstStyle/>
          <a:p>
            <a:pPr algn="just" eaLnBrk="1" fontAlgn="auto" hangingPunct="1">
              <a:spcAft>
                <a:spcPts val="0"/>
              </a:spcAft>
              <a:buFont typeface="Arial" pitchFamily="34" charset="0"/>
              <a:buNone/>
              <a:defRPr/>
            </a:pPr>
            <a:r>
              <a:rPr lang="en-US" b="1" dirty="0">
                <a:solidFill>
                  <a:schemeClr val="tx1"/>
                </a:solidFill>
              </a:rPr>
              <a:t>1-Nausea and vomiting.</a:t>
            </a:r>
          </a:p>
          <a:p>
            <a:pPr marL="355600" indent="-355600" algn="just" eaLnBrk="1" fontAlgn="auto" hangingPunct="1">
              <a:spcAft>
                <a:spcPts val="0"/>
              </a:spcAft>
              <a:buFont typeface="Arial" pitchFamily="34" charset="0"/>
              <a:buNone/>
              <a:defRPr/>
            </a:pPr>
            <a:r>
              <a:rPr lang="en-US" b="1" dirty="0">
                <a:solidFill>
                  <a:schemeClr val="tx1"/>
                </a:solidFill>
              </a:rPr>
              <a:t>2-Parethesia of face, tongue and extremities.</a:t>
            </a:r>
          </a:p>
          <a:p>
            <a:pPr marL="355600" indent="-355600" algn="just" eaLnBrk="1" fontAlgn="auto" hangingPunct="1">
              <a:spcAft>
                <a:spcPts val="0"/>
              </a:spcAft>
              <a:buFont typeface="Arial" pitchFamily="34" charset="0"/>
              <a:buNone/>
              <a:defRPr/>
            </a:pPr>
            <a:r>
              <a:rPr lang="en-US" b="1" dirty="0">
                <a:solidFill>
                  <a:schemeClr val="tx1"/>
                </a:solidFill>
              </a:rPr>
              <a:t>3-Headache, dizziness, agitation and confusion.</a:t>
            </a:r>
          </a:p>
          <a:p>
            <a:pPr marL="355600" indent="-355600" algn="just" eaLnBrk="1" fontAlgn="auto" hangingPunct="1">
              <a:spcAft>
                <a:spcPts val="0"/>
              </a:spcAft>
              <a:buFont typeface="Arial" pitchFamily="34" charset="0"/>
              <a:buNone/>
              <a:defRPr/>
            </a:pPr>
            <a:r>
              <a:rPr lang="en-US" b="1" dirty="0">
                <a:solidFill>
                  <a:schemeClr val="tx1"/>
                </a:solidFill>
              </a:rPr>
              <a:t>4-Myoclonus and leg weakness.</a:t>
            </a:r>
          </a:p>
          <a:p>
            <a:pPr marL="355600" indent="-355600" algn="just" eaLnBrk="1" fontAlgn="auto" hangingPunct="1">
              <a:spcAft>
                <a:spcPts val="0"/>
              </a:spcAft>
              <a:buFont typeface="Arial" pitchFamily="34" charset="0"/>
              <a:buNone/>
              <a:defRPr/>
            </a:pPr>
            <a:r>
              <a:rPr lang="en-US" b="1" dirty="0">
                <a:solidFill>
                  <a:schemeClr val="tx1"/>
                </a:solidFill>
              </a:rPr>
              <a:t>5-Tremors (may be the initial manifestation), seizures, respiratory failure and death.</a:t>
            </a:r>
          </a:p>
          <a:p>
            <a:pPr eaLnBrk="1" fontAlgn="auto" hangingPunct="1">
              <a:spcAft>
                <a:spcPts val="0"/>
              </a:spcAft>
              <a:buFont typeface="Arial" pitchFamily="34" charset="0"/>
              <a:buNone/>
              <a:defRPr/>
            </a:pPr>
            <a:endParaRPr lang="ar-EG" dirty="0"/>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609600"/>
          </a:xfrm>
        </p:spPr>
        <p:txBody>
          <a:bodyPr rtlCol="0">
            <a:normAutofit fontScale="90000"/>
          </a:bodyPr>
          <a:lstStyle/>
          <a:p>
            <a:pPr eaLnBrk="1" fontAlgn="auto" hangingPunct="1">
              <a:spcAft>
                <a:spcPts val="0"/>
              </a:spcAft>
              <a:defRPr/>
            </a:pPr>
            <a:r>
              <a:rPr lang="en-US" b="1" dirty="0">
                <a:solidFill>
                  <a:srgbClr val="C00000"/>
                </a:solidFill>
              </a:rPr>
              <a:t>Treatment</a:t>
            </a:r>
            <a:br>
              <a:rPr lang="en-US" dirty="0">
                <a:solidFill>
                  <a:srgbClr val="C00000"/>
                </a:solidFill>
              </a:rPr>
            </a:br>
            <a:endParaRPr lang="ar-EG" dirty="0">
              <a:solidFill>
                <a:srgbClr val="C00000"/>
              </a:solidFill>
            </a:endParaRPr>
          </a:p>
        </p:txBody>
      </p:sp>
      <p:sp>
        <p:nvSpPr>
          <p:cNvPr id="3" name="Subtitle 2"/>
          <p:cNvSpPr>
            <a:spLocks noGrp="1"/>
          </p:cNvSpPr>
          <p:nvPr>
            <p:ph type="subTitle" idx="1"/>
          </p:nvPr>
        </p:nvSpPr>
        <p:spPr>
          <a:xfrm>
            <a:off x="609600" y="838200"/>
            <a:ext cx="7772400" cy="5791200"/>
          </a:xfrm>
        </p:spPr>
        <p:txBody>
          <a:bodyPr rtlCol="0">
            <a:normAutofit/>
          </a:bodyPr>
          <a:lstStyle/>
          <a:p>
            <a:pPr marL="450850" indent="-450850" algn="just" eaLnBrk="1" fontAlgn="auto" hangingPunct="1">
              <a:spcAft>
                <a:spcPts val="0"/>
              </a:spcAft>
              <a:buFont typeface="Arial" pitchFamily="34" charset="0"/>
              <a:buNone/>
              <a:defRPr/>
            </a:pPr>
            <a:r>
              <a:rPr lang="en-US" b="1" dirty="0">
                <a:solidFill>
                  <a:schemeClr val="tx1"/>
                </a:solidFill>
              </a:rPr>
              <a:t>1-The organic chlorines are all neurotoxins, so, the risk of complication associated with seizures probably over-weights the risk of any GIT contamination strategies.</a:t>
            </a:r>
          </a:p>
          <a:p>
            <a:pPr algn="just" eaLnBrk="1" fontAlgn="auto" hangingPunct="1">
              <a:spcAft>
                <a:spcPts val="0"/>
              </a:spcAft>
              <a:buFont typeface="Arial" pitchFamily="34" charset="0"/>
              <a:buNone/>
              <a:defRPr/>
            </a:pPr>
            <a:r>
              <a:rPr lang="en-US" b="1" dirty="0">
                <a:solidFill>
                  <a:schemeClr val="tx1"/>
                </a:solidFill>
              </a:rPr>
              <a:t>2-Stabilization.</a:t>
            </a:r>
          </a:p>
          <a:p>
            <a:pPr marL="355600" indent="-355600" algn="just" eaLnBrk="1" fontAlgn="auto" hangingPunct="1">
              <a:spcAft>
                <a:spcPts val="0"/>
              </a:spcAft>
              <a:buFont typeface="Arial" pitchFamily="34" charset="0"/>
              <a:buNone/>
              <a:defRPr/>
            </a:pPr>
            <a:r>
              <a:rPr lang="en-US" b="1" dirty="0">
                <a:solidFill>
                  <a:schemeClr val="tx1"/>
                </a:solidFill>
              </a:rPr>
              <a:t>3-Seizures should be controlled with </a:t>
            </a:r>
            <a:r>
              <a:rPr lang="en-US" b="1" dirty="0">
                <a:solidFill>
                  <a:srgbClr val="FF0000"/>
                </a:solidFill>
              </a:rPr>
              <a:t>benzodiazepines</a:t>
            </a:r>
            <a:r>
              <a:rPr lang="en-US" b="1" dirty="0">
                <a:solidFill>
                  <a:schemeClr val="tx1"/>
                </a:solidFill>
              </a:rPr>
              <a:t> followed by </a:t>
            </a:r>
            <a:r>
              <a:rPr lang="en-US" b="1" dirty="0">
                <a:solidFill>
                  <a:srgbClr val="FF0000"/>
                </a:solidFill>
              </a:rPr>
              <a:t>pentobarbital</a:t>
            </a:r>
            <a:r>
              <a:rPr lang="en-US" b="1" dirty="0">
                <a:solidFill>
                  <a:schemeClr val="tx1"/>
                </a:solidFill>
              </a:rPr>
              <a:t> and </a:t>
            </a:r>
            <a:r>
              <a:rPr lang="en-US" b="1" dirty="0">
                <a:solidFill>
                  <a:srgbClr val="FF0000"/>
                </a:solidFill>
              </a:rPr>
              <a:t>neuromuscular blockade.</a:t>
            </a:r>
          </a:p>
          <a:p>
            <a:pPr algn="just" eaLnBrk="1" fontAlgn="auto" hangingPunct="1">
              <a:spcAft>
                <a:spcPts val="0"/>
              </a:spcAft>
              <a:buFont typeface="Arial" pitchFamily="34" charset="0"/>
              <a:buNone/>
              <a:defRPr/>
            </a:pPr>
            <a:r>
              <a:rPr lang="en-US" b="1" dirty="0">
                <a:solidFill>
                  <a:schemeClr val="tx1"/>
                </a:solidFill>
              </a:rPr>
              <a:t>4-Hyperthermia: external cooling is needed.   </a:t>
            </a:r>
          </a:p>
          <a:p>
            <a:pPr algn="just" eaLnBrk="1" fontAlgn="auto" hangingPunct="1">
              <a:spcAft>
                <a:spcPts val="0"/>
              </a:spcAft>
              <a:buFont typeface="Arial" pitchFamily="34" charset="0"/>
              <a:buNone/>
              <a:defRPr/>
            </a:pPr>
            <a:endParaRPr lang="ar-EG" dirty="0"/>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762000"/>
            <a:ext cx="8305800" cy="5638800"/>
          </a:xfrm>
          <a:solidFill>
            <a:srgbClr val="002060"/>
          </a:solidFill>
        </p:spPr>
        <p:txBody>
          <a:bodyPr/>
          <a:lstStyle/>
          <a:p>
            <a:pPr eaLnBrk="1" hangingPunct="1"/>
            <a:r>
              <a:rPr lang="en-US" b="1" dirty="0">
                <a:solidFill>
                  <a:srgbClr val="FF0000"/>
                </a:solidFill>
              </a:rPr>
              <a:t>Pyrethrins </a:t>
            </a:r>
            <a:r>
              <a:rPr lang="en-US" b="1">
                <a:solidFill>
                  <a:srgbClr val="FF0000"/>
                </a:solidFill>
              </a:rPr>
              <a:t>and Pyrethroids</a:t>
            </a:r>
            <a:br>
              <a:rPr lang="en-US" b="1">
                <a:solidFill>
                  <a:srgbClr val="FF0000"/>
                </a:solidFill>
              </a:rPr>
            </a:br>
            <a:r>
              <a:rPr lang="en-US" b="1">
                <a:solidFill>
                  <a:srgbClr val="00B0F0"/>
                </a:solidFill>
              </a:rPr>
              <a:t>Sources and forms of toxins</a:t>
            </a:r>
            <a:br>
              <a:rPr lang="en-US" b="1" u="sng">
                <a:solidFill>
                  <a:srgbClr val="00B0F0"/>
                </a:solidFill>
              </a:rPr>
            </a:br>
            <a:endParaRPr lang="ar-EG" dirty="0"/>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762000" y="457200"/>
            <a:ext cx="7772400" cy="1470025"/>
          </a:xfrm>
        </p:spPr>
        <p:txBody>
          <a:bodyPr/>
          <a:lstStyle/>
          <a:p>
            <a:pPr eaLnBrk="1" hangingPunct="1"/>
            <a:br>
              <a:rPr lang="en-US"/>
            </a:br>
            <a:endParaRPr lang="ar-EG"/>
          </a:p>
        </p:txBody>
      </p:sp>
      <p:sp>
        <p:nvSpPr>
          <p:cNvPr id="3" name="Subtitle 2"/>
          <p:cNvSpPr>
            <a:spLocks noGrp="1"/>
          </p:cNvSpPr>
          <p:nvPr>
            <p:ph type="subTitle" idx="1"/>
          </p:nvPr>
        </p:nvSpPr>
        <p:spPr>
          <a:xfrm>
            <a:off x="533400" y="457200"/>
            <a:ext cx="8001000" cy="6019800"/>
          </a:xfrm>
        </p:spPr>
        <p:txBody>
          <a:bodyPr rtlCol="0">
            <a:normAutofit fontScale="92500" lnSpcReduction="10000"/>
          </a:bodyPr>
          <a:lstStyle/>
          <a:p>
            <a:pPr algn="just" eaLnBrk="1" fontAlgn="auto" hangingPunct="1">
              <a:spcAft>
                <a:spcPts val="0"/>
              </a:spcAft>
              <a:buFont typeface="Arial" pitchFamily="34" charset="0"/>
              <a:buNone/>
              <a:defRPr/>
            </a:pPr>
            <a:r>
              <a:rPr lang="en-US" b="1" dirty="0">
                <a:solidFill>
                  <a:srgbClr val="C00000"/>
                </a:solidFill>
              </a:rPr>
              <a:t>Pyrethrum is a natural compound extracted from the chrysanthemum flower. Pyrethrum contains six active compounds called </a:t>
            </a:r>
            <a:r>
              <a:rPr lang="en-US" b="1" i="1" dirty="0" err="1">
                <a:solidFill>
                  <a:srgbClr val="C00000"/>
                </a:solidFill>
              </a:rPr>
              <a:t>pyrethrins</a:t>
            </a:r>
            <a:r>
              <a:rPr lang="en-US" b="1" dirty="0">
                <a:solidFill>
                  <a:srgbClr val="C00000"/>
                </a:solidFill>
              </a:rPr>
              <a:t>.</a:t>
            </a:r>
          </a:p>
          <a:p>
            <a:pPr algn="just" eaLnBrk="1" fontAlgn="auto" hangingPunct="1">
              <a:spcAft>
                <a:spcPts val="0"/>
              </a:spcAft>
              <a:buFont typeface="Arial" pitchFamily="34" charset="0"/>
              <a:buNone/>
              <a:defRPr/>
            </a:pPr>
            <a:endParaRPr lang="en-US" i="1" dirty="0">
              <a:solidFill>
                <a:schemeClr val="accent2">
                  <a:lumMod val="75000"/>
                </a:schemeClr>
              </a:solidFill>
            </a:endParaRPr>
          </a:p>
          <a:p>
            <a:pPr algn="just" eaLnBrk="1" fontAlgn="auto" hangingPunct="1">
              <a:spcAft>
                <a:spcPts val="0"/>
              </a:spcAft>
              <a:buFont typeface="Arial" pitchFamily="34" charset="0"/>
              <a:buNone/>
              <a:defRPr/>
            </a:pPr>
            <a:r>
              <a:rPr lang="en-US" b="1" i="1" dirty="0" err="1">
                <a:solidFill>
                  <a:schemeClr val="accent2">
                    <a:lumMod val="75000"/>
                  </a:schemeClr>
                </a:solidFill>
              </a:rPr>
              <a:t>Pyrethroids</a:t>
            </a:r>
            <a:r>
              <a:rPr lang="en-US" b="1" dirty="0">
                <a:solidFill>
                  <a:schemeClr val="accent2">
                    <a:lumMod val="75000"/>
                  </a:schemeClr>
                </a:solidFill>
              </a:rPr>
              <a:t> are synthetic derivatives of the </a:t>
            </a:r>
            <a:r>
              <a:rPr lang="en-US" b="1" dirty="0" err="1">
                <a:solidFill>
                  <a:schemeClr val="accent2">
                    <a:lumMod val="75000"/>
                  </a:schemeClr>
                </a:solidFill>
              </a:rPr>
              <a:t>pyretherins</a:t>
            </a:r>
            <a:r>
              <a:rPr lang="en-US" b="1" dirty="0">
                <a:solidFill>
                  <a:schemeClr val="accent2">
                    <a:lumMod val="75000"/>
                  </a:schemeClr>
                </a:solidFill>
              </a:rPr>
              <a:t>. Many of these compounds are mixed in petroleum distillates which can produce a hydrocarbon chemical </a:t>
            </a:r>
            <a:r>
              <a:rPr lang="en-US" b="1" dirty="0" err="1">
                <a:solidFill>
                  <a:schemeClr val="accent2">
                    <a:lumMod val="75000"/>
                  </a:schemeClr>
                </a:solidFill>
              </a:rPr>
              <a:t>pneumonitis</a:t>
            </a:r>
            <a:r>
              <a:rPr lang="en-US" b="1" dirty="0">
                <a:solidFill>
                  <a:schemeClr val="accent2">
                    <a:lumMod val="75000"/>
                  </a:schemeClr>
                </a:solidFill>
              </a:rPr>
              <a:t>.</a:t>
            </a:r>
          </a:p>
          <a:p>
            <a:pPr algn="just" eaLnBrk="1" fontAlgn="auto" hangingPunct="1">
              <a:spcAft>
                <a:spcPts val="0"/>
              </a:spcAft>
              <a:buFont typeface="Arial" pitchFamily="34" charset="0"/>
              <a:buNone/>
              <a:defRPr/>
            </a:pPr>
            <a:endParaRPr lang="en-US" dirty="0">
              <a:solidFill>
                <a:schemeClr val="accent2">
                  <a:lumMod val="75000"/>
                </a:schemeClr>
              </a:solidFill>
            </a:endParaRPr>
          </a:p>
          <a:p>
            <a:pPr algn="just" eaLnBrk="1" fontAlgn="auto" hangingPunct="1">
              <a:spcAft>
                <a:spcPts val="0"/>
              </a:spcAft>
              <a:buFont typeface="Arial" pitchFamily="34" charset="0"/>
              <a:buNone/>
              <a:defRPr/>
            </a:pPr>
            <a:r>
              <a:rPr lang="en-US" b="1" dirty="0">
                <a:solidFill>
                  <a:schemeClr val="accent6">
                    <a:lumMod val="75000"/>
                  </a:schemeClr>
                </a:solidFill>
              </a:rPr>
              <a:t>These agents are used commonly as aerosols in automated insect spray in public places; therefore, inhalation is the most common source of exposure.</a:t>
            </a:r>
          </a:p>
          <a:p>
            <a:pPr algn="just" eaLnBrk="1" fontAlgn="auto" hangingPunct="1">
              <a:spcAft>
                <a:spcPts val="0"/>
              </a:spcAft>
              <a:buFont typeface="Arial" pitchFamily="34" charset="0"/>
              <a:buNone/>
              <a:defRPr/>
            </a:pPr>
            <a:endParaRPr lang="en-US" dirty="0">
              <a:solidFill>
                <a:schemeClr val="accent2">
                  <a:lumMod val="75000"/>
                </a:schemeClr>
              </a:solidFill>
            </a:endParaRPr>
          </a:p>
          <a:p>
            <a:pPr algn="just" eaLnBrk="1" fontAlgn="auto" hangingPunct="1">
              <a:spcAft>
                <a:spcPts val="0"/>
              </a:spcAft>
              <a:buFont typeface="Arial" pitchFamily="34" charset="0"/>
              <a:buNone/>
              <a:defRPr/>
            </a:pPr>
            <a:endParaRPr lang="ar-EG" dirty="0"/>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533400"/>
            <a:ext cx="8229600" cy="5410200"/>
          </a:xfrm>
        </p:spPr>
        <p:txBody>
          <a:bodyPr/>
          <a:lstStyle/>
          <a:p>
            <a:pPr eaLnBrk="1" hangingPunct="1"/>
            <a:endParaRPr lang="ar-EG"/>
          </a:p>
        </p:txBody>
      </p:sp>
      <p:pic>
        <p:nvPicPr>
          <p:cNvPr id="16387" name="Picture 2"/>
          <p:cNvPicPr>
            <a:picLocks noChangeAspect="1" noChangeArrowheads="1"/>
          </p:cNvPicPr>
          <p:nvPr/>
        </p:nvPicPr>
        <p:blipFill>
          <a:blip r:embed="rId3" cstate="print"/>
          <a:srcRect/>
          <a:stretch>
            <a:fillRect/>
          </a:stretch>
        </p:blipFill>
        <p:spPr bwMode="auto">
          <a:xfrm>
            <a:off x="1524000" y="533400"/>
            <a:ext cx="6019800" cy="5419725"/>
          </a:xfrm>
          <a:prstGeom prst="rect">
            <a:avLst/>
          </a:prstGeom>
          <a:noFill/>
          <a:ln w="9525">
            <a:noFill/>
            <a:miter lim="800000"/>
            <a:headEnd/>
            <a:tailEnd/>
          </a:ln>
        </p:spPr>
      </p:pic>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533400" y="0"/>
            <a:ext cx="7772400" cy="1066800"/>
          </a:xfrm>
        </p:spPr>
        <p:txBody>
          <a:bodyPr/>
          <a:lstStyle/>
          <a:p>
            <a:pPr eaLnBrk="1" hangingPunct="1"/>
            <a:r>
              <a:rPr lang="en-US" sz="3200" b="1" u="sng">
                <a:solidFill>
                  <a:srgbClr val="FF0000"/>
                </a:solidFill>
              </a:rPr>
              <a:t>Mechanism of toxicity</a:t>
            </a:r>
            <a:endParaRPr lang="ar-EG" sz="3200">
              <a:solidFill>
                <a:srgbClr val="FF0000"/>
              </a:solidFill>
            </a:endParaRPr>
          </a:p>
        </p:txBody>
      </p:sp>
      <p:sp>
        <p:nvSpPr>
          <p:cNvPr id="3" name="Subtitle 2"/>
          <p:cNvSpPr>
            <a:spLocks noGrp="1"/>
          </p:cNvSpPr>
          <p:nvPr>
            <p:ph type="subTitle" idx="1"/>
          </p:nvPr>
        </p:nvSpPr>
        <p:spPr>
          <a:xfrm>
            <a:off x="381000" y="1066800"/>
            <a:ext cx="8153400" cy="5486400"/>
          </a:xfrm>
        </p:spPr>
        <p:txBody>
          <a:bodyPr rtlCol="0">
            <a:normAutofit/>
          </a:bodyPr>
          <a:lstStyle/>
          <a:p>
            <a:pPr marL="225425" indent="-225425" algn="just" eaLnBrk="1" fontAlgn="auto" hangingPunct="1">
              <a:spcAft>
                <a:spcPts val="0"/>
              </a:spcAft>
              <a:buFont typeface="Arial" pitchFamily="34" charset="0"/>
              <a:buNone/>
              <a:defRPr/>
            </a:pPr>
            <a:r>
              <a:rPr lang="en-US" dirty="0"/>
              <a:t>*</a:t>
            </a:r>
            <a:r>
              <a:rPr lang="en-US" sz="4000" b="1" dirty="0" err="1">
                <a:solidFill>
                  <a:schemeClr val="tx1"/>
                </a:solidFill>
              </a:rPr>
              <a:t>Pyrethroids</a:t>
            </a:r>
            <a:r>
              <a:rPr lang="en-US" sz="4000" b="1" dirty="0">
                <a:solidFill>
                  <a:schemeClr val="tx1"/>
                </a:solidFill>
              </a:rPr>
              <a:t> prolong the inactivation of the sodium channel by binding to it in the open state.</a:t>
            </a:r>
          </a:p>
          <a:p>
            <a:pPr marL="225425" indent="-225425" algn="just" eaLnBrk="1" fontAlgn="auto" hangingPunct="1">
              <a:spcAft>
                <a:spcPts val="0"/>
              </a:spcAft>
              <a:buFont typeface="Arial" pitchFamily="34" charset="0"/>
              <a:buNone/>
              <a:defRPr/>
            </a:pPr>
            <a:endParaRPr lang="en-US" sz="4000" b="1" dirty="0">
              <a:solidFill>
                <a:schemeClr val="tx1"/>
              </a:solidFill>
            </a:endParaRPr>
          </a:p>
          <a:p>
            <a:pPr marL="365125" indent="-365125" algn="just" eaLnBrk="1" fontAlgn="auto" hangingPunct="1">
              <a:spcAft>
                <a:spcPts val="0"/>
              </a:spcAft>
              <a:buFont typeface="Arial" pitchFamily="34" charset="0"/>
              <a:buNone/>
              <a:defRPr/>
            </a:pPr>
            <a:r>
              <a:rPr lang="en-US" sz="4000" b="1" dirty="0"/>
              <a:t>*</a:t>
            </a:r>
            <a:r>
              <a:rPr lang="en-US" sz="4000" b="1" dirty="0">
                <a:solidFill>
                  <a:schemeClr val="tx1"/>
                </a:solidFill>
                <a:cs typeface="+mj-cs"/>
              </a:rPr>
              <a:t>These compounds produce cutaneous and inhalational allergic reactions.</a:t>
            </a:r>
          </a:p>
          <a:p>
            <a:pPr marL="365125" indent="-365125" algn="just" eaLnBrk="1" fontAlgn="auto" hangingPunct="1">
              <a:spcAft>
                <a:spcPts val="0"/>
              </a:spcAft>
              <a:buFont typeface="Arial" pitchFamily="34" charset="0"/>
              <a:buNone/>
              <a:defRPr/>
            </a:pPr>
            <a:endParaRPr lang="en-US" dirty="0">
              <a:solidFill>
                <a:schemeClr val="tx1"/>
              </a:solidFill>
            </a:endParaRPr>
          </a:p>
          <a:p>
            <a:pPr algn="just" eaLnBrk="1" fontAlgn="auto" hangingPunct="1">
              <a:spcAft>
                <a:spcPts val="0"/>
              </a:spcAft>
              <a:buFont typeface="Arial" pitchFamily="34" charset="0"/>
              <a:buNone/>
              <a:defRPr/>
            </a:pPr>
            <a:endParaRPr lang="ar-EG" dirty="0"/>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685800" y="304800"/>
            <a:ext cx="7772400" cy="914400"/>
          </a:xfrm>
        </p:spPr>
        <p:txBody>
          <a:bodyPr/>
          <a:lstStyle/>
          <a:p>
            <a:pPr eaLnBrk="1" hangingPunct="1"/>
            <a:r>
              <a:rPr lang="en-US" b="1" u="sng">
                <a:solidFill>
                  <a:srgbClr val="FF0000"/>
                </a:solidFill>
              </a:rPr>
              <a:t>Clinical presentation</a:t>
            </a:r>
            <a:endParaRPr lang="en-US"/>
          </a:p>
        </p:txBody>
      </p:sp>
      <p:sp>
        <p:nvSpPr>
          <p:cNvPr id="3" name="Subtitle 2"/>
          <p:cNvSpPr>
            <a:spLocks noGrp="1"/>
          </p:cNvSpPr>
          <p:nvPr>
            <p:ph type="subTitle" idx="1"/>
          </p:nvPr>
        </p:nvSpPr>
        <p:spPr>
          <a:xfrm>
            <a:off x="762000" y="1219200"/>
            <a:ext cx="7696200" cy="4419600"/>
          </a:xfrm>
        </p:spPr>
        <p:txBody>
          <a:bodyPr rtlCol="0">
            <a:normAutofit fontScale="77500" lnSpcReduction="20000"/>
          </a:bodyPr>
          <a:lstStyle/>
          <a:p>
            <a:pPr marL="441325" indent="-258763" algn="just" eaLnBrk="1" fontAlgn="auto" hangingPunct="1">
              <a:spcAft>
                <a:spcPts val="0"/>
              </a:spcAft>
              <a:buFont typeface="Arial" pitchFamily="34" charset="0"/>
              <a:buNone/>
              <a:defRPr/>
            </a:pPr>
            <a:r>
              <a:rPr lang="en-US" sz="3400" b="1" dirty="0">
                <a:solidFill>
                  <a:schemeClr val="tx1"/>
                </a:solidFill>
              </a:rPr>
              <a:t>1-skin:</a:t>
            </a:r>
            <a:r>
              <a:rPr lang="en-US" sz="3400" dirty="0">
                <a:solidFill>
                  <a:schemeClr val="tx1"/>
                </a:solidFill>
              </a:rPr>
              <a:t> </a:t>
            </a:r>
            <a:r>
              <a:rPr lang="en-US" sz="3400" dirty="0" err="1">
                <a:solidFill>
                  <a:schemeClr val="tx1"/>
                </a:solidFill>
              </a:rPr>
              <a:t>erythema</a:t>
            </a:r>
            <a:r>
              <a:rPr lang="en-US" sz="3400" dirty="0">
                <a:solidFill>
                  <a:schemeClr val="tx1"/>
                </a:solidFill>
              </a:rPr>
              <a:t>, </a:t>
            </a:r>
            <a:r>
              <a:rPr lang="en-US" sz="3400" dirty="0" err="1">
                <a:solidFill>
                  <a:schemeClr val="tx1"/>
                </a:solidFill>
              </a:rPr>
              <a:t>vesiculation</a:t>
            </a:r>
            <a:r>
              <a:rPr lang="en-US" sz="3400" dirty="0">
                <a:solidFill>
                  <a:schemeClr val="tx1"/>
                </a:solidFill>
              </a:rPr>
              <a:t> and mild </a:t>
            </a:r>
            <a:r>
              <a:rPr lang="en-US" sz="3400" dirty="0" err="1">
                <a:solidFill>
                  <a:schemeClr val="tx1"/>
                </a:solidFill>
              </a:rPr>
              <a:t>paresthesias</a:t>
            </a:r>
            <a:r>
              <a:rPr lang="en-US" sz="3400" dirty="0">
                <a:solidFill>
                  <a:schemeClr val="tx1"/>
                </a:solidFill>
              </a:rPr>
              <a:t>.</a:t>
            </a:r>
          </a:p>
          <a:p>
            <a:pPr marL="441325" indent="-258763" algn="just" eaLnBrk="1" fontAlgn="auto" hangingPunct="1">
              <a:spcAft>
                <a:spcPts val="0"/>
              </a:spcAft>
              <a:buFont typeface="Arial" pitchFamily="34" charset="0"/>
              <a:buNone/>
              <a:defRPr/>
            </a:pPr>
            <a:r>
              <a:rPr lang="en-US" sz="3400" b="1" dirty="0">
                <a:solidFill>
                  <a:schemeClr val="tx1"/>
                </a:solidFill>
              </a:rPr>
              <a:t>2-Pulmonary:</a:t>
            </a:r>
            <a:r>
              <a:rPr lang="en-US" sz="3400" dirty="0">
                <a:solidFill>
                  <a:schemeClr val="tx1"/>
                </a:solidFill>
              </a:rPr>
              <a:t> </a:t>
            </a:r>
            <a:r>
              <a:rPr lang="en-US" sz="3400" u="sng" dirty="0">
                <a:solidFill>
                  <a:schemeClr val="tx1"/>
                </a:solidFill>
              </a:rPr>
              <a:t>upper airway irritation </a:t>
            </a:r>
            <a:r>
              <a:rPr lang="en-US" sz="3400" dirty="0">
                <a:solidFill>
                  <a:schemeClr val="tx1"/>
                </a:solidFill>
              </a:rPr>
              <a:t>(rhinitis, throat irritation, oral and laryngeal edema) and </a:t>
            </a:r>
            <a:r>
              <a:rPr lang="en-US" sz="3400" u="sng" dirty="0">
                <a:solidFill>
                  <a:schemeClr val="tx1"/>
                </a:solidFill>
              </a:rPr>
              <a:t>lower airway reactions </a:t>
            </a:r>
            <a:r>
              <a:rPr lang="en-US" sz="3400" dirty="0">
                <a:solidFill>
                  <a:schemeClr val="tx1"/>
                </a:solidFill>
              </a:rPr>
              <a:t>(cough, wheezing and chest pain).</a:t>
            </a:r>
          </a:p>
          <a:p>
            <a:pPr marL="441325" indent="-258763" algn="just" eaLnBrk="1" fontAlgn="auto" hangingPunct="1">
              <a:spcAft>
                <a:spcPts val="0"/>
              </a:spcAft>
              <a:buFont typeface="Arial" pitchFamily="34" charset="0"/>
              <a:buNone/>
              <a:defRPr/>
            </a:pPr>
            <a:r>
              <a:rPr lang="en-US" sz="3400" b="1" dirty="0">
                <a:solidFill>
                  <a:schemeClr val="tx1"/>
                </a:solidFill>
              </a:rPr>
              <a:t>3-GIT:</a:t>
            </a:r>
            <a:r>
              <a:rPr lang="en-US" sz="3400" dirty="0">
                <a:solidFill>
                  <a:schemeClr val="tx1"/>
                </a:solidFill>
              </a:rPr>
              <a:t> nausea, vomiting, diarrhea and abdominal cramping can occur with both oral and inhalational exposure.</a:t>
            </a:r>
          </a:p>
          <a:p>
            <a:pPr marL="441325" indent="-258763" algn="just" eaLnBrk="1" fontAlgn="auto" hangingPunct="1">
              <a:spcAft>
                <a:spcPts val="0"/>
              </a:spcAft>
              <a:buFont typeface="Arial" pitchFamily="34" charset="0"/>
              <a:buNone/>
              <a:defRPr/>
            </a:pPr>
            <a:r>
              <a:rPr lang="en-US" sz="3400" b="1" dirty="0">
                <a:solidFill>
                  <a:schemeClr val="tx1"/>
                </a:solidFill>
              </a:rPr>
              <a:t>4-Neurological:</a:t>
            </a:r>
            <a:r>
              <a:rPr lang="en-US" sz="3400" dirty="0">
                <a:solidFill>
                  <a:schemeClr val="tx1"/>
                </a:solidFill>
              </a:rPr>
              <a:t> CNS excitation, tremors, </a:t>
            </a:r>
            <a:r>
              <a:rPr lang="en-US" sz="3400" dirty="0" err="1">
                <a:solidFill>
                  <a:schemeClr val="tx1"/>
                </a:solidFill>
              </a:rPr>
              <a:t>incoordination</a:t>
            </a:r>
            <a:r>
              <a:rPr lang="en-US" sz="3400" dirty="0">
                <a:solidFill>
                  <a:schemeClr val="tx1"/>
                </a:solidFill>
              </a:rPr>
              <a:t> and paralysis. Seizures may occur with massive ingestion.</a:t>
            </a:r>
          </a:p>
          <a:p>
            <a:pPr algn="just" eaLnBrk="1" fontAlgn="auto" hangingPunct="1">
              <a:spcAft>
                <a:spcPts val="0"/>
              </a:spcAft>
              <a:buFont typeface="Wingdings" pitchFamily="2" charset="2"/>
              <a:buChar char="§"/>
              <a:defRPr/>
            </a:pPr>
            <a:r>
              <a:rPr lang="en-US" sz="3400" b="1" i="1" dirty="0">
                <a:solidFill>
                  <a:schemeClr val="tx1"/>
                </a:solidFill>
              </a:rPr>
              <a:t>Laboratory tests</a:t>
            </a:r>
            <a:r>
              <a:rPr lang="en-US" sz="3400" i="1" dirty="0">
                <a:solidFill>
                  <a:schemeClr val="tx1"/>
                </a:solidFill>
              </a:rPr>
              <a:t>:</a:t>
            </a:r>
            <a:r>
              <a:rPr lang="en-US" sz="3400" dirty="0">
                <a:solidFill>
                  <a:schemeClr val="tx1"/>
                </a:solidFill>
              </a:rPr>
              <a:t> no specific laboratory tests are indicated.</a:t>
            </a:r>
          </a:p>
          <a:p>
            <a:pPr eaLnBrk="1" fontAlgn="auto" hangingPunct="1">
              <a:spcAft>
                <a:spcPts val="0"/>
              </a:spcAft>
              <a:buFont typeface="Arial" pitchFamily="34" charset="0"/>
              <a:buNone/>
              <a:defRPr/>
            </a:pPr>
            <a:endParaRPr lang="en-US" dirty="0"/>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a:xfrm>
            <a:off x="685800" y="457200"/>
            <a:ext cx="7772400" cy="936625"/>
          </a:xfrm>
        </p:spPr>
        <p:txBody>
          <a:bodyPr/>
          <a:lstStyle/>
          <a:p>
            <a:pPr eaLnBrk="1" hangingPunct="1"/>
            <a:r>
              <a:rPr lang="en-US" b="1" u="sng">
                <a:solidFill>
                  <a:srgbClr val="FF0000"/>
                </a:solidFill>
              </a:rPr>
              <a:t>Management</a:t>
            </a:r>
            <a:endParaRPr lang="ar-EG" i="1">
              <a:solidFill>
                <a:srgbClr val="FF0000"/>
              </a:solidFill>
            </a:endParaRPr>
          </a:p>
        </p:txBody>
      </p:sp>
      <p:sp>
        <p:nvSpPr>
          <p:cNvPr id="3" name="Subtitle 2"/>
          <p:cNvSpPr>
            <a:spLocks noGrp="1"/>
          </p:cNvSpPr>
          <p:nvPr>
            <p:ph type="subTitle" idx="1"/>
          </p:nvPr>
        </p:nvSpPr>
        <p:spPr>
          <a:xfrm>
            <a:off x="685800" y="1295400"/>
            <a:ext cx="7696200" cy="4724400"/>
          </a:xfrm>
        </p:spPr>
        <p:txBody>
          <a:bodyPr rtlCol="0">
            <a:normAutofit fontScale="92500" lnSpcReduction="20000"/>
          </a:bodyPr>
          <a:lstStyle/>
          <a:p>
            <a:pPr algn="just" eaLnBrk="1" fontAlgn="auto" hangingPunct="1">
              <a:spcAft>
                <a:spcPts val="0"/>
              </a:spcAft>
              <a:buFont typeface="Arial" pitchFamily="34" charset="0"/>
              <a:buNone/>
              <a:defRPr/>
            </a:pPr>
            <a:r>
              <a:rPr lang="en-US" dirty="0">
                <a:solidFill>
                  <a:schemeClr val="tx1"/>
                </a:solidFill>
              </a:rPr>
              <a:t>1-Removal from exposure. </a:t>
            </a:r>
          </a:p>
          <a:p>
            <a:pPr algn="just" eaLnBrk="1" fontAlgn="auto" hangingPunct="1">
              <a:spcAft>
                <a:spcPts val="0"/>
              </a:spcAft>
              <a:buFont typeface="Arial" pitchFamily="34" charset="0"/>
              <a:buNone/>
              <a:defRPr/>
            </a:pPr>
            <a:r>
              <a:rPr lang="en-US" dirty="0">
                <a:solidFill>
                  <a:schemeClr val="tx1"/>
                </a:solidFill>
              </a:rPr>
              <a:t>2-The patient usually not needs hospitalization.</a:t>
            </a:r>
          </a:p>
          <a:p>
            <a:pPr marL="365125" indent="-365125" algn="just" eaLnBrk="1" fontAlgn="auto" hangingPunct="1">
              <a:spcAft>
                <a:spcPts val="0"/>
              </a:spcAft>
              <a:buFont typeface="Arial" pitchFamily="34" charset="0"/>
              <a:buNone/>
              <a:defRPr/>
            </a:pPr>
            <a:r>
              <a:rPr lang="en-US" b="1" dirty="0">
                <a:solidFill>
                  <a:schemeClr val="tx1"/>
                </a:solidFill>
              </a:rPr>
              <a:t>3-Supportive therapy: </a:t>
            </a:r>
            <a:r>
              <a:rPr lang="en-US" dirty="0">
                <a:solidFill>
                  <a:schemeClr val="tx1"/>
                </a:solidFill>
              </a:rPr>
              <a:t>should be administered based on the symptoms and signs. Vitamin E oil applied </a:t>
            </a:r>
            <a:r>
              <a:rPr lang="en-US" dirty="0" err="1">
                <a:solidFill>
                  <a:schemeClr val="tx1"/>
                </a:solidFill>
              </a:rPr>
              <a:t>dermally</a:t>
            </a:r>
            <a:r>
              <a:rPr lang="en-US" dirty="0">
                <a:solidFill>
                  <a:schemeClr val="tx1"/>
                </a:solidFill>
              </a:rPr>
              <a:t> to relieve </a:t>
            </a:r>
            <a:r>
              <a:rPr lang="en-US" dirty="0" err="1">
                <a:solidFill>
                  <a:schemeClr val="tx1"/>
                </a:solidFill>
              </a:rPr>
              <a:t>paresthesia</a:t>
            </a:r>
            <a:r>
              <a:rPr lang="en-US" dirty="0">
                <a:solidFill>
                  <a:schemeClr val="tx1"/>
                </a:solidFill>
              </a:rPr>
              <a:t>.</a:t>
            </a:r>
          </a:p>
          <a:p>
            <a:pPr marL="365125" indent="-365125" algn="just" eaLnBrk="1" fontAlgn="auto" hangingPunct="1">
              <a:spcAft>
                <a:spcPts val="0"/>
              </a:spcAft>
              <a:buFont typeface="Arial" pitchFamily="34" charset="0"/>
              <a:buNone/>
              <a:defRPr/>
            </a:pPr>
            <a:r>
              <a:rPr lang="en-US" b="1" dirty="0">
                <a:solidFill>
                  <a:schemeClr val="tx1"/>
                </a:solidFill>
              </a:rPr>
              <a:t>4-GIT decontamination</a:t>
            </a:r>
            <a:r>
              <a:rPr lang="en-US" dirty="0">
                <a:solidFill>
                  <a:schemeClr val="tx1"/>
                </a:solidFill>
              </a:rPr>
              <a:t>: is not indicated unless the patient ingested more than 1 g/kg of the poison. If GI emptying is indicated, either emesis or </a:t>
            </a:r>
            <a:r>
              <a:rPr lang="en-US" dirty="0" err="1">
                <a:solidFill>
                  <a:schemeClr val="tx1"/>
                </a:solidFill>
              </a:rPr>
              <a:t>lavage</a:t>
            </a:r>
            <a:r>
              <a:rPr lang="en-US" dirty="0">
                <a:solidFill>
                  <a:schemeClr val="tx1"/>
                </a:solidFill>
              </a:rPr>
              <a:t>, the placement of a </a:t>
            </a:r>
            <a:r>
              <a:rPr lang="en-US" b="1" i="1" dirty="0">
                <a:solidFill>
                  <a:schemeClr val="tx1"/>
                </a:solidFill>
              </a:rPr>
              <a:t>cuffed </a:t>
            </a:r>
            <a:r>
              <a:rPr lang="en-US" b="1" i="1" dirty="0" err="1">
                <a:solidFill>
                  <a:schemeClr val="tx1"/>
                </a:solidFill>
              </a:rPr>
              <a:t>endotracheal</a:t>
            </a:r>
            <a:r>
              <a:rPr lang="en-US" b="1" i="1" dirty="0">
                <a:solidFill>
                  <a:schemeClr val="tx1"/>
                </a:solidFill>
              </a:rPr>
              <a:t> tube</a:t>
            </a:r>
            <a:r>
              <a:rPr lang="en-US" dirty="0">
                <a:solidFill>
                  <a:schemeClr val="tx1"/>
                </a:solidFill>
              </a:rPr>
              <a:t> is necessary.</a:t>
            </a:r>
          </a:p>
          <a:p>
            <a:pPr algn="just" eaLnBrk="1" fontAlgn="auto" hangingPunct="1">
              <a:spcAft>
                <a:spcPts val="0"/>
              </a:spcAft>
              <a:buFont typeface="Arial" pitchFamily="34" charset="0"/>
              <a:buNone/>
              <a:defRPr/>
            </a:pPr>
            <a:r>
              <a:rPr lang="en-US" dirty="0">
                <a:solidFill>
                  <a:schemeClr val="tx1"/>
                </a:solidFill>
              </a:rPr>
              <a:t>5-No specific antidotal therapy.</a:t>
            </a:r>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533400"/>
            <a:ext cx="8229600" cy="5257800"/>
          </a:xfrm>
        </p:spPr>
        <p:txBody>
          <a:bodyPr/>
          <a:lstStyle/>
          <a:p>
            <a:pPr eaLnBrk="1" hangingPunct="1"/>
            <a:endParaRPr lang="ar-EG"/>
          </a:p>
        </p:txBody>
      </p:sp>
      <p:pic>
        <p:nvPicPr>
          <p:cNvPr id="20483" name="Picture 2"/>
          <p:cNvPicPr>
            <a:picLocks noChangeAspect="1" noChangeArrowheads="1"/>
          </p:cNvPicPr>
          <p:nvPr/>
        </p:nvPicPr>
        <p:blipFill>
          <a:blip r:embed="rId3" cstate="print"/>
          <a:srcRect/>
          <a:stretch>
            <a:fillRect/>
          </a:stretch>
        </p:blipFill>
        <p:spPr bwMode="auto">
          <a:xfrm>
            <a:off x="838200" y="609600"/>
            <a:ext cx="6867525" cy="5029200"/>
          </a:xfrm>
          <a:prstGeom prst="rect">
            <a:avLst/>
          </a:prstGeom>
          <a:noFill/>
          <a:ln w="9525">
            <a:noFill/>
            <a:miter lim="800000"/>
            <a:headEnd/>
            <a:tailEnd/>
          </a:ln>
        </p:spPr>
      </p:pic>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295400"/>
          </a:xfrm>
        </p:spPr>
        <p:style>
          <a:lnRef idx="1">
            <a:schemeClr val="accent2"/>
          </a:lnRef>
          <a:fillRef idx="2">
            <a:schemeClr val="accent2"/>
          </a:fillRef>
          <a:effectRef idx="1">
            <a:schemeClr val="accent2"/>
          </a:effectRef>
          <a:fontRef idx="minor">
            <a:schemeClr val="dk1"/>
          </a:fontRef>
        </p:style>
        <p:txBody>
          <a:bodyPr rtlCol="0">
            <a:normAutofit fontScale="90000"/>
          </a:bodyPr>
          <a:lstStyle/>
          <a:p>
            <a:pPr eaLnBrk="1" fontAlgn="auto" hangingPunct="1">
              <a:spcAft>
                <a:spcPts val="0"/>
              </a:spcAft>
              <a:defRPr/>
            </a:pPr>
            <a:br>
              <a:rPr lang="en-US" sz="4800" dirty="0">
                <a:solidFill>
                  <a:srgbClr val="FF0000"/>
                </a:solidFill>
              </a:rPr>
            </a:br>
            <a:r>
              <a:rPr lang="en-US" sz="5300" b="1" dirty="0">
                <a:solidFill>
                  <a:srgbClr val="FF0000"/>
                </a:solidFill>
              </a:rPr>
              <a:t>Pesticides</a:t>
            </a:r>
            <a:br>
              <a:rPr lang="en-US" sz="5300" b="1" dirty="0">
                <a:solidFill>
                  <a:srgbClr val="FF0000"/>
                </a:solidFill>
              </a:rPr>
            </a:br>
            <a:r>
              <a:rPr lang="en-US" sz="5300" b="1" dirty="0">
                <a:solidFill>
                  <a:srgbClr val="FF0000"/>
                </a:solidFill>
              </a:rPr>
              <a:t>(II)</a:t>
            </a:r>
            <a:br>
              <a:rPr lang="en-US" sz="4800" dirty="0">
                <a:solidFill>
                  <a:srgbClr val="FF0000"/>
                </a:solidFill>
              </a:rPr>
            </a:br>
            <a:endParaRPr lang="ar-EG" sz="4800" dirty="0">
              <a:solidFill>
                <a:srgbClr val="FF0000"/>
              </a:solidFill>
            </a:endParaRPr>
          </a:p>
        </p:txBody>
      </p:sp>
      <p:sp>
        <p:nvSpPr>
          <p:cNvPr id="3" name="Subtitle 2"/>
          <p:cNvSpPr>
            <a:spLocks noGrp="1"/>
          </p:cNvSpPr>
          <p:nvPr>
            <p:ph type="subTitle" idx="1"/>
          </p:nvPr>
        </p:nvSpPr>
        <p:spPr>
          <a:xfrm>
            <a:off x="685800" y="1905000"/>
            <a:ext cx="7772400" cy="4648200"/>
          </a:xfrm>
        </p:spPr>
        <p:txBody>
          <a:bodyPr rtlCol="0">
            <a:normAutofit/>
          </a:bodyPr>
          <a:lstStyle/>
          <a:p>
            <a:pPr eaLnBrk="1" fontAlgn="auto" hangingPunct="1">
              <a:spcAft>
                <a:spcPts val="0"/>
              </a:spcAft>
              <a:buFont typeface="Arial" pitchFamily="34" charset="0"/>
              <a:buNone/>
              <a:defRPr/>
            </a:pPr>
            <a:r>
              <a:rPr lang="en-US" sz="3600" dirty="0">
                <a:solidFill>
                  <a:schemeClr val="tx1"/>
                </a:solidFill>
              </a:rPr>
              <a:t>By</a:t>
            </a:r>
            <a:endParaRPr lang="en-US" sz="4000" b="1" dirty="0">
              <a:solidFill>
                <a:srgbClr val="FF0000"/>
              </a:solidFill>
            </a:endParaRPr>
          </a:p>
          <a:p>
            <a:pPr eaLnBrk="1" fontAlgn="auto" hangingPunct="1">
              <a:spcAft>
                <a:spcPts val="0"/>
              </a:spcAft>
              <a:buFont typeface="Arial" pitchFamily="34" charset="0"/>
              <a:buNone/>
              <a:defRPr/>
            </a:pPr>
            <a:r>
              <a:rPr lang="en-US" sz="4000" b="1" dirty="0">
                <a:solidFill>
                  <a:srgbClr val="00B0F0"/>
                </a:solidFill>
              </a:rPr>
              <a:t>Abeer Abdelwahab Sharaf-</a:t>
            </a:r>
            <a:r>
              <a:rPr lang="en-US" sz="4000" b="1" dirty="0" err="1">
                <a:solidFill>
                  <a:srgbClr val="00B0F0"/>
                </a:solidFill>
              </a:rPr>
              <a:t>Eldin</a:t>
            </a:r>
            <a:endParaRPr lang="en-US" sz="4000" b="1" dirty="0">
              <a:solidFill>
                <a:srgbClr val="00B0F0"/>
              </a:solidFill>
            </a:endParaRPr>
          </a:p>
          <a:p>
            <a:pPr lvl="1" eaLnBrk="1" fontAlgn="auto" hangingPunct="1">
              <a:spcAft>
                <a:spcPts val="0"/>
              </a:spcAft>
              <a:defRPr/>
            </a:pPr>
            <a:r>
              <a:rPr lang="en-US" b="1" dirty="0">
                <a:solidFill>
                  <a:schemeClr val="tx1"/>
                </a:solidFill>
              </a:rPr>
              <a:t>Professor of Forensic Medicine and Toxicology</a:t>
            </a:r>
          </a:p>
          <a:p>
            <a:pPr lvl="1" eaLnBrk="1" fontAlgn="auto" hangingPunct="1">
              <a:spcAft>
                <a:spcPts val="0"/>
              </a:spcAft>
              <a:defRPr/>
            </a:pPr>
            <a:r>
              <a:rPr lang="en-US" b="1" dirty="0">
                <a:solidFill>
                  <a:schemeClr val="tx1"/>
                </a:solidFill>
              </a:rPr>
              <a:t>Benha Faculty of Medicine </a:t>
            </a:r>
            <a:endParaRPr lang="ar-EG" b="1" dirty="0">
              <a:solidFill>
                <a:schemeClr val="tx1"/>
              </a:solidFill>
            </a:endParaRPr>
          </a:p>
        </p:txBody>
      </p:sp>
      <p:pic>
        <p:nvPicPr>
          <p:cNvPr id="3078" name="Picture 3"/>
          <p:cNvPicPr>
            <a:picLocks noChangeAspect="1" noChangeArrowheads="1"/>
          </p:cNvPicPr>
          <p:nvPr/>
        </p:nvPicPr>
        <p:blipFill>
          <a:blip r:embed="rId4" cstate="print"/>
          <a:srcRect/>
          <a:stretch>
            <a:fillRect/>
          </a:stretch>
        </p:blipFill>
        <p:spPr bwMode="auto">
          <a:xfrm>
            <a:off x="3543300" y="4797220"/>
            <a:ext cx="2057400" cy="1755980"/>
          </a:xfrm>
          <a:prstGeom prst="rect">
            <a:avLst/>
          </a:prstGeom>
          <a:noFill/>
          <a:ln w="9525">
            <a:noFill/>
            <a:miter lim="800000"/>
            <a:headEnd/>
            <a:tailEnd/>
          </a:ln>
        </p:spPr>
      </p:pic>
    </p:spTree>
  </p:cSld>
  <p:clrMapOvr>
    <a:masterClrMapping/>
  </p:clrMapOvr>
  <p:transition>
    <p:blinds dir="vert"/>
    <p:sndAc>
      <p:stSnd>
        <p:snd r:embed="rId3" name="camera.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533400"/>
            <a:ext cx="7772400" cy="914400"/>
          </a:xfrm>
        </p:spPr>
        <p:txBody>
          <a:bodyPr rtlCol="0">
            <a:normAutofit fontScale="90000"/>
          </a:bodyPr>
          <a:lstStyle/>
          <a:p>
            <a:pPr eaLnBrk="1" fontAlgn="auto" hangingPunct="1">
              <a:spcAft>
                <a:spcPts val="0"/>
              </a:spcAft>
              <a:defRPr/>
            </a:pPr>
            <a:r>
              <a:rPr lang="en-US" b="1" u="sng" dirty="0">
                <a:solidFill>
                  <a:srgbClr val="FF0000"/>
                </a:solidFill>
              </a:rPr>
              <a:t>Rodenticides</a:t>
            </a:r>
            <a:br>
              <a:rPr lang="en-US" dirty="0"/>
            </a:br>
            <a:endParaRPr lang="ar-EG" dirty="0"/>
          </a:p>
        </p:txBody>
      </p:sp>
      <p:sp>
        <p:nvSpPr>
          <p:cNvPr id="3" name="Subtitle 2"/>
          <p:cNvSpPr>
            <a:spLocks noGrp="1"/>
          </p:cNvSpPr>
          <p:nvPr>
            <p:ph type="subTitle" idx="1"/>
          </p:nvPr>
        </p:nvSpPr>
        <p:spPr>
          <a:xfrm>
            <a:off x="838200" y="990600"/>
            <a:ext cx="7391400" cy="5105400"/>
          </a:xfrm>
        </p:spPr>
        <p:txBody>
          <a:bodyPr rtlCol="0">
            <a:normAutofit lnSpcReduction="10000"/>
          </a:bodyPr>
          <a:lstStyle/>
          <a:p>
            <a:pPr marL="365125" indent="-365125" algn="just" eaLnBrk="1" fontAlgn="auto" hangingPunct="1">
              <a:spcAft>
                <a:spcPts val="0"/>
              </a:spcAft>
              <a:buFont typeface="Wingdings" pitchFamily="2" charset="2"/>
              <a:buChar char="Ø"/>
              <a:defRPr/>
            </a:pPr>
            <a:r>
              <a:rPr lang="en-US" sz="4000" dirty="0">
                <a:solidFill>
                  <a:schemeClr val="tx1"/>
                </a:solidFill>
              </a:rPr>
              <a:t>Rodenticides are defined as any substance that is used to kill rats, mice, and other rodent pests. </a:t>
            </a:r>
          </a:p>
          <a:p>
            <a:pPr marL="365125" indent="-365125" algn="just" eaLnBrk="1" fontAlgn="auto" hangingPunct="1">
              <a:spcAft>
                <a:spcPts val="0"/>
              </a:spcAft>
              <a:buFont typeface="Arial" pitchFamily="34" charset="0"/>
              <a:buNone/>
              <a:defRPr/>
            </a:pPr>
            <a:endParaRPr lang="en-US" sz="4000" dirty="0">
              <a:solidFill>
                <a:schemeClr val="tx1"/>
              </a:solidFill>
            </a:endParaRPr>
          </a:p>
          <a:p>
            <a:pPr marL="365125" indent="-365125" algn="just" eaLnBrk="1" fontAlgn="auto" hangingPunct="1">
              <a:spcAft>
                <a:spcPts val="0"/>
              </a:spcAft>
              <a:buFont typeface="Wingdings" pitchFamily="2" charset="2"/>
              <a:buChar char="Ø"/>
              <a:defRPr/>
            </a:pPr>
            <a:r>
              <a:rPr lang="en-US" sz="4000" dirty="0">
                <a:solidFill>
                  <a:schemeClr val="tx1"/>
                </a:solidFill>
              </a:rPr>
              <a:t>It may be classified in several ways but the most medically useful of classifying them is by toxicity.</a:t>
            </a:r>
          </a:p>
          <a:p>
            <a:pPr eaLnBrk="1" fontAlgn="auto" hangingPunct="1">
              <a:spcAft>
                <a:spcPts val="0"/>
              </a:spcAft>
              <a:buFont typeface="Arial" pitchFamily="34" charset="0"/>
              <a:buNone/>
              <a:defRPr/>
            </a:pPr>
            <a:endParaRPr lang="ar-EG" dirty="0"/>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52400"/>
          </a:xfrm>
        </p:spPr>
        <p:txBody>
          <a:bodyPr rtlCol="0">
            <a:normAutofit fontScale="90000"/>
          </a:bodyPr>
          <a:lstStyle/>
          <a:p>
            <a:pPr eaLnBrk="1" fontAlgn="auto" hangingPunct="1">
              <a:spcAft>
                <a:spcPts val="0"/>
              </a:spcAft>
              <a:defRPr/>
            </a:pPr>
            <a:endParaRPr lang="ar-EG" dirty="0"/>
          </a:p>
        </p:txBody>
      </p:sp>
      <p:sp>
        <p:nvSpPr>
          <p:cNvPr id="3" name="Subtitle 2"/>
          <p:cNvSpPr>
            <a:spLocks noGrp="1"/>
          </p:cNvSpPr>
          <p:nvPr>
            <p:ph type="subTitle" idx="1"/>
          </p:nvPr>
        </p:nvSpPr>
        <p:spPr>
          <a:xfrm>
            <a:off x="762000" y="533400"/>
            <a:ext cx="7620000" cy="5715000"/>
          </a:xfrm>
        </p:spPr>
        <p:txBody>
          <a:bodyPr rtlCol="0">
            <a:normAutofit fontScale="92500"/>
          </a:bodyPr>
          <a:lstStyle/>
          <a:p>
            <a:pPr marL="365125" indent="-365125" algn="just" eaLnBrk="1" fontAlgn="auto" hangingPunct="1">
              <a:spcAft>
                <a:spcPts val="0"/>
              </a:spcAft>
              <a:buFont typeface="Arial" pitchFamily="34" charset="0"/>
              <a:buNone/>
              <a:defRPr/>
            </a:pPr>
            <a:r>
              <a:rPr lang="en-US" sz="3600" b="1" i="1" dirty="0">
                <a:solidFill>
                  <a:srgbClr val="00B050"/>
                </a:solidFill>
              </a:rPr>
              <a:t>1-Highly toxic</a:t>
            </a:r>
            <a:r>
              <a:rPr lang="en-US" sz="3600" dirty="0">
                <a:solidFill>
                  <a:srgbClr val="00B050"/>
                </a:solidFill>
              </a:rPr>
              <a:t> </a:t>
            </a:r>
            <a:r>
              <a:rPr lang="en-US" sz="3600" dirty="0" err="1">
                <a:solidFill>
                  <a:schemeClr val="tx1"/>
                </a:solidFill>
              </a:rPr>
              <a:t>rodenticides</a:t>
            </a:r>
            <a:r>
              <a:rPr lang="en-US" sz="3600" dirty="0">
                <a:solidFill>
                  <a:schemeClr val="tx1"/>
                </a:solidFill>
              </a:rPr>
              <a:t> include: </a:t>
            </a:r>
            <a:r>
              <a:rPr lang="en-US" sz="3600" b="1" dirty="0">
                <a:solidFill>
                  <a:srgbClr val="FF0000"/>
                </a:solidFill>
              </a:rPr>
              <a:t>thallium</a:t>
            </a:r>
            <a:r>
              <a:rPr lang="en-US" sz="3600" b="1" dirty="0">
                <a:solidFill>
                  <a:schemeClr val="tx1"/>
                </a:solidFill>
              </a:rPr>
              <a:t>, </a:t>
            </a:r>
            <a:r>
              <a:rPr lang="en-US" sz="3600" b="1" dirty="0">
                <a:solidFill>
                  <a:srgbClr val="FF0000"/>
                </a:solidFill>
              </a:rPr>
              <a:t>sodium </a:t>
            </a:r>
            <a:r>
              <a:rPr lang="en-US" sz="3600" b="1" dirty="0" err="1">
                <a:solidFill>
                  <a:srgbClr val="FF0000"/>
                </a:solidFill>
              </a:rPr>
              <a:t>monofluoroacetate</a:t>
            </a:r>
            <a:r>
              <a:rPr lang="en-US" sz="3600" b="1" dirty="0">
                <a:solidFill>
                  <a:schemeClr val="tx1"/>
                </a:solidFill>
              </a:rPr>
              <a:t>, </a:t>
            </a:r>
            <a:r>
              <a:rPr lang="en-US" sz="3600" b="1" dirty="0">
                <a:solidFill>
                  <a:srgbClr val="FF0000"/>
                </a:solidFill>
              </a:rPr>
              <a:t>strychnine</a:t>
            </a:r>
            <a:r>
              <a:rPr lang="en-US" sz="3600" b="1" dirty="0">
                <a:solidFill>
                  <a:schemeClr val="tx1"/>
                </a:solidFill>
              </a:rPr>
              <a:t>, </a:t>
            </a:r>
            <a:r>
              <a:rPr lang="en-US" sz="3600" b="1" dirty="0">
                <a:solidFill>
                  <a:schemeClr val="accent1">
                    <a:lumMod val="75000"/>
                  </a:schemeClr>
                </a:solidFill>
              </a:rPr>
              <a:t>zinc </a:t>
            </a:r>
            <a:r>
              <a:rPr lang="en-US" sz="3600" b="1" dirty="0" err="1">
                <a:solidFill>
                  <a:schemeClr val="accent1">
                    <a:lumMod val="75000"/>
                  </a:schemeClr>
                </a:solidFill>
              </a:rPr>
              <a:t>phosphide</a:t>
            </a:r>
            <a:r>
              <a:rPr lang="en-US" sz="3600" b="1" dirty="0">
                <a:solidFill>
                  <a:schemeClr val="tx1"/>
                </a:solidFill>
              </a:rPr>
              <a:t>, </a:t>
            </a:r>
            <a:r>
              <a:rPr lang="en-US" sz="3600" b="1" dirty="0">
                <a:solidFill>
                  <a:srgbClr val="FF0000"/>
                </a:solidFill>
              </a:rPr>
              <a:t>yellow phosphorus and arsenic</a:t>
            </a:r>
            <a:r>
              <a:rPr lang="en-US" sz="3600" dirty="0">
                <a:solidFill>
                  <a:srgbClr val="FF0000"/>
                </a:solidFill>
              </a:rPr>
              <a:t>.</a:t>
            </a:r>
            <a:r>
              <a:rPr lang="en-US" sz="3600" dirty="0">
                <a:solidFill>
                  <a:schemeClr val="tx1"/>
                </a:solidFill>
              </a:rPr>
              <a:t> </a:t>
            </a:r>
          </a:p>
          <a:p>
            <a:pPr marL="365125" indent="-365125" algn="just" eaLnBrk="1" fontAlgn="auto" hangingPunct="1">
              <a:spcAft>
                <a:spcPts val="0"/>
              </a:spcAft>
              <a:buFont typeface="Arial" pitchFamily="34" charset="0"/>
              <a:buNone/>
              <a:defRPr/>
            </a:pPr>
            <a:r>
              <a:rPr lang="en-US" sz="3600" b="1" i="1" dirty="0">
                <a:solidFill>
                  <a:srgbClr val="00B050"/>
                </a:solidFill>
              </a:rPr>
              <a:t>2-Moderately toxic</a:t>
            </a:r>
            <a:r>
              <a:rPr lang="en-US" sz="3600" dirty="0">
                <a:solidFill>
                  <a:srgbClr val="00B050"/>
                </a:solidFill>
              </a:rPr>
              <a:t> </a:t>
            </a:r>
            <a:r>
              <a:rPr lang="en-US" sz="3600" dirty="0" err="1">
                <a:solidFill>
                  <a:schemeClr val="tx1"/>
                </a:solidFill>
              </a:rPr>
              <a:t>rodenticides</a:t>
            </a:r>
            <a:r>
              <a:rPr lang="en-US" sz="3600" dirty="0">
                <a:solidFill>
                  <a:schemeClr val="tx1"/>
                </a:solidFill>
              </a:rPr>
              <a:t> includes: </a:t>
            </a:r>
            <a:r>
              <a:rPr lang="en-US" sz="3600" b="1" dirty="0">
                <a:solidFill>
                  <a:srgbClr val="FF0000"/>
                </a:solidFill>
              </a:rPr>
              <a:t>α-</a:t>
            </a:r>
            <a:r>
              <a:rPr lang="en-US" sz="3600" b="1" dirty="0" err="1">
                <a:solidFill>
                  <a:srgbClr val="FF0000"/>
                </a:solidFill>
              </a:rPr>
              <a:t>naphthyl-thiourea</a:t>
            </a:r>
            <a:r>
              <a:rPr lang="en-US" sz="3600" b="1" dirty="0">
                <a:solidFill>
                  <a:schemeClr val="tx1"/>
                </a:solidFill>
              </a:rPr>
              <a:t> and </a:t>
            </a:r>
            <a:r>
              <a:rPr lang="en-US" sz="3600" b="1" dirty="0" err="1">
                <a:solidFill>
                  <a:schemeClr val="tx1"/>
                </a:solidFill>
              </a:rPr>
              <a:t>cholecalciferol</a:t>
            </a:r>
            <a:r>
              <a:rPr lang="en-US" sz="3600" b="1" dirty="0">
                <a:solidFill>
                  <a:schemeClr val="tx1"/>
                </a:solidFill>
              </a:rPr>
              <a:t> (</a:t>
            </a:r>
            <a:r>
              <a:rPr lang="en-US" sz="3600" b="1" dirty="0">
                <a:solidFill>
                  <a:srgbClr val="FF0000"/>
                </a:solidFill>
              </a:rPr>
              <a:t>vitamin D3</a:t>
            </a:r>
            <a:r>
              <a:rPr lang="en-US" sz="3600" b="1" dirty="0">
                <a:solidFill>
                  <a:schemeClr val="tx1"/>
                </a:solidFill>
              </a:rPr>
              <a:t>).</a:t>
            </a:r>
          </a:p>
          <a:p>
            <a:pPr marL="365125" indent="-365125" algn="just" eaLnBrk="1" fontAlgn="auto" hangingPunct="1">
              <a:spcAft>
                <a:spcPts val="0"/>
              </a:spcAft>
              <a:buFont typeface="Arial" pitchFamily="34" charset="0"/>
              <a:buNone/>
              <a:defRPr/>
            </a:pPr>
            <a:r>
              <a:rPr lang="en-US" sz="3600" b="1" i="1" dirty="0">
                <a:solidFill>
                  <a:srgbClr val="00B050"/>
                </a:solidFill>
              </a:rPr>
              <a:t>3-Low toxic</a:t>
            </a:r>
            <a:r>
              <a:rPr lang="en-US" sz="3600" dirty="0">
                <a:solidFill>
                  <a:srgbClr val="00B050"/>
                </a:solidFill>
              </a:rPr>
              <a:t> </a:t>
            </a:r>
            <a:r>
              <a:rPr lang="en-US" sz="3600" dirty="0" err="1">
                <a:solidFill>
                  <a:schemeClr val="tx1"/>
                </a:solidFill>
              </a:rPr>
              <a:t>rodenticides</a:t>
            </a:r>
            <a:r>
              <a:rPr lang="en-US" sz="3600" dirty="0">
                <a:solidFill>
                  <a:schemeClr val="tx1"/>
                </a:solidFill>
              </a:rPr>
              <a:t> includes: </a:t>
            </a:r>
            <a:r>
              <a:rPr lang="en-US" sz="3600" b="1" dirty="0">
                <a:solidFill>
                  <a:srgbClr val="FF0000"/>
                </a:solidFill>
              </a:rPr>
              <a:t>red </a:t>
            </a:r>
            <a:r>
              <a:rPr lang="en-US" sz="3600" b="1" dirty="0" err="1">
                <a:solidFill>
                  <a:srgbClr val="FF0000"/>
                </a:solidFill>
              </a:rPr>
              <a:t>squill</a:t>
            </a:r>
            <a:r>
              <a:rPr lang="en-US" sz="3600" b="1" dirty="0">
                <a:solidFill>
                  <a:schemeClr val="tx1"/>
                </a:solidFill>
              </a:rPr>
              <a:t> and </a:t>
            </a:r>
            <a:r>
              <a:rPr lang="en-US" sz="3600" b="1" dirty="0" err="1">
                <a:solidFill>
                  <a:srgbClr val="CC0066"/>
                </a:solidFill>
              </a:rPr>
              <a:t>warfarine</a:t>
            </a:r>
            <a:r>
              <a:rPr lang="en-US" sz="3600" b="1" dirty="0">
                <a:solidFill>
                  <a:srgbClr val="CC0066"/>
                </a:solidFill>
              </a:rPr>
              <a:t>-type anticoagulants.</a:t>
            </a:r>
          </a:p>
          <a:p>
            <a:pPr eaLnBrk="1" fontAlgn="auto" hangingPunct="1">
              <a:spcAft>
                <a:spcPts val="0"/>
              </a:spcAft>
              <a:buFont typeface="Arial" pitchFamily="34" charset="0"/>
              <a:buNone/>
              <a:defRPr/>
            </a:pPr>
            <a:endParaRPr lang="ar-EG" dirty="0"/>
          </a:p>
        </p:txBody>
      </p:sp>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838200" y="304800"/>
            <a:ext cx="7772400" cy="1143000"/>
          </a:xfrm>
        </p:spPr>
        <p:txBody>
          <a:bodyPr/>
          <a:lstStyle/>
          <a:p>
            <a:pPr eaLnBrk="1" hangingPunct="1"/>
            <a:r>
              <a:rPr lang="en-US" b="1" u="sng">
                <a:solidFill>
                  <a:srgbClr val="FF0000"/>
                </a:solidFill>
              </a:rPr>
              <a:t>Anticoagulant rodenticides</a:t>
            </a:r>
            <a:endParaRPr lang="ar-EG"/>
          </a:p>
        </p:txBody>
      </p:sp>
      <p:sp>
        <p:nvSpPr>
          <p:cNvPr id="3" name="Subtitle 2"/>
          <p:cNvSpPr>
            <a:spLocks noGrp="1"/>
          </p:cNvSpPr>
          <p:nvPr>
            <p:ph type="subTitle" idx="1"/>
          </p:nvPr>
        </p:nvSpPr>
        <p:spPr>
          <a:xfrm>
            <a:off x="457200" y="1295400"/>
            <a:ext cx="8077200" cy="5105400"/>
          </a:xfrm>
        </p:spPr>
        <p:txBody>
          <a:bodyPr rtlCol="0">
            <a:normAutofit lnSpcReduction="10000"/>
          </a:bodyPr>
          <a:lstStyle/>
          <a:p>
            <a:pPr marL="182563" indent="-182563" algn="just" eaLnBrk="1" fontAlgn="auto" hangingPunct="1">
              <a:spcAft>
                <a:spcPts val="0"/>
              </a:spcAft>
              <a:buFont typeface="Wingdings" pitchFamily="2" charset="2"/>
              <a:buChar char="§"/>
              <a:defRPr/>
            </a:pPr>
            <a:r>
              <a:rPr lang="en-US" dirty="0">
                <a:solidFill>
                  <a:schemeClr val="tx1"/>
                </a:solidFill>
              </a:rPr>
              <a:t>The toxicity of anticoagulant </a:t>
            </a:r>
            <a:r>
              <a:rPr lang="en-US" dirty="0" err="1">
                <a:solidFill>
                  <a:schemeClr val="tx1"/>
                </a:solidFill>
              </a:rPr>
              <a:t>rodenticides</a:t>
            </a:r>
            <a:r>
              <a:rPr lang="en-US" dirty="0">
                <a:solidFill>
                  <a:schemeClr val="tx1"/>
                </a:solidFill>
              </a:rPr>
              <a:t> depends entirely on repeated exposure to relatively small doses.</a:t>
            </a:r>
          </a:p>
          <a:p>
            <a:pPr marL="182563" indent="-182563" algn="just" eaLnBrk="1" fontAlgn="auto" hangingPunct="1">
              <a:spcAft>
                <a:spcPts val="0"/>
              </a:spcAft>
              <a:buFont typeface="Wingdings" pitchFamily="2" charset="2"/>
              <a:buChar char="§"/>
              <a:defRPr/>
            </a:pPr>
            <a:r>
              <a:rPr lang="en-US" dirty="0">
                <a:solidFill>
                  <a:schemeClr val="tx1"/>
                </a:solidFill>
              </a:rPr>
              <a:t>All the anticoagulant </a:t>
            </a:r>
            <a:r>
              <a:rPr lang="en-US" dirty="0" err="1">
                <a:solidFill>
                  <a:schemeClr val="tx1"/>
                </a:solidFill>
              </a:rPr>
              <a:t>rodenticides</a:t>
            </a:r>
            <a:r>
              <a:rPr lang="en-US" dirty="0">
                <a:solidFill>
                  <a:schemeClr val="tx1"/>
                </a:solidFill>
              </a:rPr>
              <a:t> act by interfering with the synthesis of vitamin K which is essential for normal blood coagulation.</a:t>
            </a:r>
          </a:p>
          <a:p>
            <a:pPr marL="182563" indent="-182563" algn="just" eaLnBrk="1" fontAlgn="auto" hangingPunct="1">
              <a:spcAft>
                <a:spcPts val="0"/>
              </a:spcAft>
              <a:buFont typeface="Wingdings" pitchFamily="2" charset="2"/>
              <a:buChar char="§"/>
              <a:defRPr/>
            </a:pPr>
            <a:r>
              <a:rPr lang="en-US" dirty="0">
                <a:solidFill>
                  <a:schemeClr val="tx1"/>
                </a:solidFill>
              </a:rPr>
              <a:t>Hemorrhage is the most frequent encountered complication from anticoagulant poisoning.</a:t>
            </a:r>
            <a:endParaRPr lang="ar-EG" dirty="0">
              <a:solidFill>
                <a:schemeClr val="tx1"/>
              </a:solidFill>
            </a:endParaRPr>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04800"/>
            <a:ext cx="7772400" cy="79375"/>
          </a:xfrm>
        </p:spPr>
        <p:txBody>
          <a:bodyPr rtlCol="0">
            <a:normAutofit fontScale="90000"/>
          </a:bodyPr>
          <a:lstStyle/>
          <a:p>
            <a:pPr eaLnBrk="1" fontAlgn="auto" hangingPunct="1">
              <a:spcAft>
                <a:spcPts val="0"/>
              </a:spcAft>
              <a:defRPr/>
            </a:pPr>
            <a:endParaRPr lang="ar-EG" dirty="0"/>
          </a:p>
        </p:txBody>
      </p:sp>
      <p:sp>
        <p:nvSpPr>
          <p:cNvPr id="3" name="Subtitle 2"/>
          <p:cNvSpPr>
            <a:spLocks noGrp="1"/>
          </p:cNvSpPr>
          <p:nvPr>
            <p:ph type="subTitle" idx="1"/>
          </p:nvPr>
        </p:nvSpPr>
        <p:spPr>
          <a:xfrm>
            <a:off x="762000" y="609600"/>
            <a:ext cx="7848600" cy="5638800"/>
          </a:xfrm>
        </p:spPr>
        <p:txBody>
          <a:bodyPr rtlCol="0">
            <a:normAutofit lnSpcReduction="10000"/>
          </a:bodyPr>
          <a:lstStyle/>
          <a:p>
            <a:pPr marL="274638" indent="-274638" algn="just" eaLnBrk="1" fontAlgn="auto" hangingPunct="1">
              <a:spcAft>
                <a:spcPts val="0"/>
              </a:spcAft>
              <a:buFont typeface="Wingdings" pitchFamily="2" charset="2"/>
              <a:buChar char="§"/>
              <a:defRPr/>
            </a:pPr>
            <a:r>
              <a:rPr lang="en-US" sz="3600" dirty="0" err="1">
                <a:solidFill>
                  <a:schemeClr val="tx1"/>
                </a:solidFill>
              </a:rPr>
              <a:t>Warfarin</a:t>
            </a:r>
            <a:r>
              <a:rPr lang="en-US" sz="3600" dirty="0">
                <a:solidFill>
                  <a:schemeClr val="tx1"/>
                </a:solidFill>
              </a:rPr>
              <a:t> poisoning can cause spontaneous</a:t>
            </a:r>
            <a:r>
              <a:rPr lang="en-US" sz="3600" dirty="0">
                <a:solidFill>
                  <a:srgbClr val="FF0000"/>
                </a:solidFill>
              </a:rPr>
              <a:t> bleeding</a:t>
            </a:r>
            <a:r>
              <a:rPr lang="en-US" sz="3600" dirty="0">
                <a:solidFill>
                  <a:schemeClr val="tx1"/>
                </a:solidFill>
              </a:rPr>
              <a:t>, usually from the nose, gums as well as the gastrointestinal and urinary tracts.</a:t>
            </a:r>
          </a:p>
          <a:p>
            <a:pPr marL="274638" indent="-274638" algn="just" eaLnBrk="1" fontAlgn="auto" hangingPunct="1">
              <a:spcAft>
                <a:spcPts val="0"/>
              </a:spcAft>
              <a:buFont typeface="Wingdings" pitchFamily="2" charset="2"/>
              <a:buChar char="§"/>
              <a:defRPr/>
            </a:pPr>
            <a:r>
              <a:rPr lang="en-US" sz="3600" dirty="0">
                <a:solidFill>
                  <a:srgbClr val="FF0000"/>
                </a:solidFill>
              </a:rPr>
              <a:t>Hemorrhage </a:t>
            </a:r>
            <a:r>
              <a:rPr lang="en-US" sz="3600" dirty="0">
                <a:solidFill>
                  <a:schemeClr val="tx1"/>
                </a:solidFill>
              </a:rPr>
              <a:t>into the skin and brain can also occur, but this is less common.</a:t>
            </a:r>
          </a:p>
          <a:p>
            <a:pPr marL="274638" indent="-274638" algn="just" eaLnBrk="1" fontAlgn="auto" hangingPunct="1">
              <a:spcAft>
                <a:spcPts val="0"/>
              </a:spcAft>
              <a:buFont typeface="Wingdings" pitchFamily="2" charset="2"/>
              <a:buChar char="§"/>
              <a:defRPr/>
            </a:pPr>
            <a:r>
              <a:rPr lang="en-US" sz="3600" dirty="0">
                <a:solidFill>
                  <a:schemeClr val="tx1"/>
                </a:solidFill>
              </a:rPr>
              <a:t>Treatment consists of </a:t>
            </a:r>
            <a:r>
              <a:rPr lang="en-US" sz="3600" dirty="0">
                <a:solidFill>
                  <a:srgbClr val="FF0000"/>
                </a:solidFill>
              </a:rPr>
              <a:t>activated charcoal and vitamin K1 </a:t>
            </a:r>
            <a:r>
              <a:rPr lang="en-US" sz="3600" dirty="0">
                <a:solidFill>
                  <a:schemeClr val="tx1"/>
                </a:solidFill>
              </a:rPr>
              <a:t>orally at a dose of </a:t>
            </a:r>
            <a:r>
              <a:rPr lang="en-US" sz="3600" b="1" dirty="0">
                <a:solidFill>
                  <a:schemeClr val="tx1"/>
                </a:solidFill>
              </a:rPr>
              <a:t>5 mg </a:t>
            </a:r>
            <a:r>
              <a:rPr lang="en-US" sz="3600" dirty="0">
                <a:solidFill>
                  <a:schemeClr val="tx1"/>
                </a:solidFill>
              </a:rPr>
              <a:t>in children and </a:t>
            </a:r>
            <a:r>
              <a:rPr lang="en-US" sz="3600" b="1" dirty="0">
                <a:solidFill>
                  <a:schemeClr val="tx1"/>
                </a:solidFill>
              </a:rPr>
              <a:t>20 mg </a:t>
            </a:r>
            <a:r>
              <a:rPr lang="en-US" sz="3600" dirty="0">
                <a:solidFill>
                  <a:schemeClr val="tx1"/>
                </a:solidFill>
              </a:rPr>
              <a:t>in adults two or four times daily.</a:t>
            </a:r>
          </a:p>
          <a:p>
            <a:pPr algn="just" eaLnBrk="1" fontAlgn="auto" hangingPunct="1">
              <a:spcAft>
                <a:spcPts val="0"/>
              </a:spcAft>
              <a:buFont typeface="Wingdings" pitchFamily="2" charset="2"/>
              <a:buChar char="§"/>
              <a:defRPr/>
            </a:pPr>
            <a:endParaRPr lang="ar-EG" dirty="0"/>
          </a:p>
        </p:txBody>
      </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914400"/>
          </a:xfrm>
        </p:spPr>
        <p:txBody>
          <a:bodyPr rtlCol="0">
            <a:normAutofit fontScale="90000"/>
          </a:bodyPr>
          <a:lstStyle/>
          <a:p>
            <a:pPr eaLnBrk="1" fontAlgn="auto" hangingPunct="1">
              <a:spcAft>
                <a:spcPts val="0"/>
              </a:spcAft>
              <a:defRPr/>
            </a:pPr>
            <a:r>
              <a:rPr lang="en-US" b="1" u="sng" dirty="0">
                <a:solidFill>
                  <a:srgbClr val="FF0000"/>
                </a:solidFill>
              </a:rPr>
              <a:t>Zinc </a:t>
            </a:r>
            <a:r>
              <a:rPr lang="en-US" b="1" u="sng" dirty="0" err="1">
                <a:solidFill>
                  <a:srgbClr val="FF0000"/>
                </a:solidFill>
              </a:rPr>
              <a:t>Phosphide</a:t>
            </a:r>
            <a:br>
              <a:rPr lang="en-US" dirty="0"/>
            </a:br>
            <a:endParaRPr lang="ar-EG" dirty="0"/>
          </a:p>
        </p:txBody>
      </p:sp>
      <p:sp>
        <p:nvSpPr>
          <p:cNvPr id="25603" name="Subtitle 2"/>
          <p:cNvSpPr>
            <a:spLocks noGrp="1"/>
          </p:cNvSpPr>
          <p:nvPr>
            <p:ph type="subTitle" idx="1"/>
          </p:nvPr>
        </p:nvSpPr>
        <p:spPr>
          <a:xfrm>
            <a:off x="533400" y="838200"/>
            <a:ext cx="8001000" cy="5410200"/>
          </a:xfrm>
        </p:spPr>
        <p:txBody>
          <a:bodyPr/>
          <a:lstStyle/>
          <a:p>
            <a:pPr eaLnBrk="1" hangingPunct="1"/>
            <a:r>
              <a:rPr lang="en-US" sz="4000" b="1" u="sng">
                <a:solidFill>
                  <a:srgbClr val="00B0F0"/>
                </a:solidFill>
              </a:rPr>
              <a:t>Mechanism of toxicity:</a:t>
            </a:r>
          </a:p>
          <a:p>
            <a:pPr algn="just" eaLnBrk="1" hangingPunct="1"/>
            <a:r>
              <a:rPr lang="en-US" sz="4800">
                <a:solidFill>
                  <a:schemeClr val="tx1"/>
                </a:solidFill>
              </a:rPr>
              <a:t>The toxicity of zinc phosphide results from the liberation of </a:t>
            </a:r>
            <a:r>
              <a:rPr lang="en-US" sz="4800" b="1">
                <a:solidFill>
                  <a:schemeClr val="tx1"/>
                </a:solidFill>
              </a:rPr>
              <a:t>phosphine gas</a:t>
            </a:r>
            <a:r>
              <a:rPr lang="en-US" sz="4800">
                <a:solidFill>
                  <a:schemeClr val="tx1"/>
                </a:solidFill>
              </a:rPr>
              <a:t> when it ingested following a hydrolytic reaction with water an ai in the stomach. </a:t>
            </a:r>
          </a:p>
          <a:p>
            <a:pPr algn="just" eaLnBrk="1" hangingPunct="1"/>
            <a:endParaRPr lang="ar-EG">
              <a:solidFill>
                <a:srgbClr val="00B0F0"/>
              </a:solidFill>
            </a:endParaRPr>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676400"/>
          </a:xfrm>
        </p:spPr>
        <p:txBody>
          <a:bodyPr rtlCol="0">
            <a:normAutofit fontScale="90000"/>
          </a:bodyPr>
          <a:lstStyle/>
          <a:p>
            <a:pPr eaLnBrk="1" fontAlgn="auto" hangingPunct="1">
              <a:spcAft>
                <a:spcPts val="0"/>
              </a:spcAft>
              <a:defRPr/>
            </a:pPr>
            <a:r>
              <a:rPr lang="en-US" b="1" dirty="0" err="1">
                <a:solidFill>
                  <a:srgbClr val="FF0066"/>
                </a:solidFill>
              </a:rPr>
              <a:t>Phosphine</a:t>
            </a:r>
            <a:r>
              <a:rPr lang="en-US" b="1" dirty="0">
                <a:solidFill>
                  <a:srgbClr val="FF0066"/>
                </a:solidFill>
              </a:rPr>
              <a:t> gas </a:t>
            </a:r>
            <a:r>
              <a:rPr lang="en-US" b="1" dirty="0">
                <a:solidFill>
                  <a:srgbClr val="00B050"/>
                </a:solidFill>
              </a:rPr>
              <a:t>(which is a </a:t>
            </a:r>
            <a:r>
              <a:rPr lang="en-US" b="1" dirty="0" err="1">
                <a:solidFill>
                  <a:srgbClr val="00B050"/>
                </a:solidFill>
              </a:rPr>
              <a:t>cytochrome</a:t>
            </a:r>
            <a:r>
              <a:rPr lang="en-US" b="1" dirty="0">
                <a:solidFill>
                  <a:srgbClr val="00B050"/>
                </a:solidFill>
              </a:rPr>
              <a:t> C </a:t>
            </a:r>
            <a:r>
              <a:rPr lang="en-US" b="1" dirty="0" err="1">
                <a:solidFill>
                  <a:srgbClr val="00B050"/>
                </a:solidFill>
              </a:rPr>
              <a:t>oxidase</a:t>
            </a:r>
            <a:r>
              <a:rPr lang="en-US" b="1" dirty="0">
                <a:solidFill>
                  <a:srgbClr val="00B050"/>
                </a:solidFill>
              </a:rPr>
              <a:t> inhibitor) </a:t>
            </a:r>
            <a:r>
              <a:rPr lang="en-US" b="1" dirty="0">
                <a:solidFill>
                  <a:srgbClr val="FF0066"/>
                </a:solidFill>
              </a:rPr>
              <a:t>acts rapidly to cause</a:t>
            </a:r>
          </a:p>
        </p:txBody>
      </p:sp>
      <p:sp>
        <p:nvSpPr>
          <p:cNvPr id="3" name="Subtitle 2"/>
          <p:cNvSpPr>
            <a:spLocks noGrp="1"/>
          </p:cNvSpPr>
          <p:nvPr>
            <p:ph type="subTitle" idx="1"/>
          </p:nvPr>
        </p:nvSpPr>
        <p:spPr>
          <a:xfrm>
            <a:off x="685800" y="2057400"/>
            <a:ext cx="7772400" cy="4267200"/>
          </a:xfrm>
        </p:spPr>
        <p:txBody>
          <a:bodyPr rtlCol="0">
            <a:normAutofit/>
          </a:bodyPr>
          <a:lstStyle/>
          <a:p>
            <a:pPr eaLnBrk="1" fontAlgn="auto" hangingPunct="1">
              <a:spcAft>
                <a:spcPts val="0"/>
              </a:spcAft>
              <a:buFont typeface="Arial" pitchFamily="34" charset="0"/>
              <a:buBlip>
                <a:blip r:embed="rId3"/>
              </a:buBlip>
              <a:defRPr/>
            </a:pPr>
            <a:r>
              <a:rPr lang="en-US" sz="4000" b="1" dirty="0">
                <a:solidFill>
                  <a:schemeClr val="tx1"/>
                </a:solidFill>
              </a:rPr>
              <a:t>Widespread cellular toxicity.</a:t>
            </a:r>
          </a:p>
          <a:p>
            <a:pPr eaLnBrk="1" fontAlgn="auto" hangingPunct="1">
              <a:spcAft>
                <a:spcPts val="0"/>
              </a:spcAft>
              <a:buFont typeface="Arial" pitchFamily="34" charset="0"/>
              <a:buBlip>
                <a:blip r:embed="rId3"/>
              </a:buBlip>
              <a:defRPr/>
            </a:pPr>
            <a:r>
              <a:rPr lang="en-US" sz="4000" b="1" dirty="0">
                <a:solidFill>
                  <a:schemeClr val="tx1"/>
                </a:solidFill>
              </a:rPr>
              <a:t>  Necrosis of the gastrointestinal tract.</a:t>
            </a:r>
          </a:p>
          <a:p>
            <a:pPr eaLnBrk="1" fontAlgn="auto" hangingPunct="1">
              <a:spcAft>
                <a:spcPts val="0"/>
              </a:spcAft>
              <a:buFont typeface="Arial" pitchFamily="34" charset="0"/>
              <a:buBlip>
                <a:blip r:embed="rId3"/>
              </a:buBlip>
              <a:defRPr/>
            </a:pPr>
            <a:r>
              <a:rPr lang="en-US" sz="4000" b="1" dirty="0">
                <a:solidFill>
                  <a:schemeClr val="tx1"/>
                </a:solidFill>
              </a:rPr>
              <a:t> Injury to liver and kidney if ingested. </a:t>
            </a:r>
          </a:p>
          <a:p>
            <a:pPr eaLnBrk="1" fontAlgn="auto" hangingPunct="1">
              <a:spcAft>
                <a:spcPts val="0"/>
              </a:spcAft>
              <a:buFont typeface="Arial" pitchFamily="34" charset="0"/>
              <a:buBlip>
                <a:blip r:embed="rId3"/>
              </a:buBlip>
              <a:defRPr/>
            </a:pPr>
            <a:r>
              <a:rPr lang="en-US" sz="4000" b="1" dirty="0">
                <a:solidFill>
                  <a:schemeClr val="tx1"/>
                </a:solidFill>
              </a:rPr>
              <a:t>Injury to the lungs if inhaled.</a:t>
            </a:r>
            <a:endParaRPr lang="en-US" sz="4000" b="1" dirty="0"/>
          </a:p>
        </p:txBody>
      </p:sp>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533400"/>
            <a:ext cx="8229600" cy="5715000"/>
          </a:xfrm>
        </p:spPr>
        <p:txBody>
          <a:bodyPr/>
          <a:lstStyle/>
          <a:p>
            <a:pPr eaLnBrk="1" hangingPunct="1"/>
            <a:endParaRPr lang="ar-EG"/>
          </a:p>
        </p:txBody>
      </p:sp>
      <p:pic>
        <p:nvPicPr>
          <p:cNvPr id="27651" name="Picture 3"/>
          <p:cNvPicPr>
            <a:picLocks noChangeAspect="1" noChangeArrowheads="1"/>
          </p:cNvPicPr>
          <p:nvPr/>
        </p:nvPicPr>
        <p:blipFill>
          <a:blip r:embed="rId3" cstate="print"/>
          <a:srcRect/>
          <a:stretch>
            <a:fillRect/>
          </a:stretch>
        </p:blipFill>
        <p:spPr bwMode="auto">
          <a:xfrm>
            <a:off x="762000" y="457200"/>
            <a:ext cx="7848600" cy="5692775"/>
          </a:xfrm>
          <a:prstGeom prst="rect">
            <a:avLst/>
          </a:prstGeom>
          <a:noFill/>
          <a:ln w="9525">
            <a:noFill/>
            <a:miter lim="800000"/>
            <a:headEnd/>
            <a:tailEnd/>
          </a:ln>
        </p:spPr>
      </p:pic>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457200"/>
            <a:ext cx="8229600" cy="5943600"/>
          </a:xfrm>
        </p:spPr>
        <p:txBody>
          <a:bodyPr/>
          <a:lstStyle/>
          <a:p>
            <a:pPr eaLnBrk="1" hangingPunct="1"/>
            <a:endParaRPr lang="en-US"/>
          </a:p>
        </p:txBody>
      </p:sp>
      <p:pic>
        <p:nvPicPr>
          <p:cNvPr id="28675" name="Picture 2"/>
          <p:cNvPicPr>
            <a:picLocks noChangeAspect="1" noChangeArrowheads="1"/>
          </p:cNvPicPr>
          <p:nvPr/>
        </p:nvPicPr>
        <p:blipFill>
          <a:blip r:embed="rId3" cstate="print"/>
          <a:srcRect/>
          <a:stretch>
            <a:fillRect/>
          </a:stretch>
        </p:blipFill>
        <p:spPr bwMode="auto">
          <a:xfrm>
            <a:off x="838200" y="533400"/>
            <a:ext cx="7772400" cy="5867400"/>
          </a:xfrm>
          <a:prstGeom prst="rect">
            <a:avLst/>
          </a:prstGeom>
          <a:noFill/>
          <a:ln w="9525">
            <a:noFill/>
            <a:miter lim="800000"/>
            <a:headEnd/>
            <a:tailEnd/>
          </a:ln>
        </p:spPr>
      </p:pic>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74638"/>
            <a:ext cx="8229600" cy="5973762"/>
          </a:xfrm>
        </p:spPr>
        <p:txBody>
          <a:bodyPr/>
          <a:lstStyle/>
          <a:p>
            <a:pPr eaLnBrk="1" hangingPunct="1"/>
            <a:endParaRPr lang="ar-EG"/>
          </a:p>
        </p:txBody>
      </p:sp>
      <p:pic>
        <p:nvPicPr>
          <p:cNvPr id="29699" name="Picture 2"/>
          <p:cNvPicPr>
            <a:picLocks noChangeAspect="1" noChangeArrowheads="1"/>
          </p:cNvPicPr>
          <p:nvPr/>
        </p:nvPicPr>
        <p:blipFill>
          <a:blip r:embed="rId3" cstate="print"/>
          <a:srcRect/>
          <a:stretch>
            <a:fillRect/>
          </a:stretch>
        </p:blipFill>
        <p:spPr bwMode="auto">
          <a:xfrm>
            <a:off x="228600" y="304800"/>
            <a:ext cx="8458200" cy="5943600"/>
          </a:xfrm>
          <a:prstGeom prst="rect">
            <a:avLst/>
          </a:prstGeom>
          <a:noFill/>
          <a:ln w="9525">
            <a:noFill/>
            <a:miter lim="800000"/>
            <a:headEnd/>
            <a:tailEnd/>
          </a:ln>
        </p:spPr>
      </p:pic>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457200"/>
          </a:xfrm>
        </p:spPr>
        <p:txBody>
          <a:bodyPr rtlCol="0">
            <a:normAutofit fontScale="90000"/>
          </a:bodyPr>
          <a:lstStyle/>
          <a:p>
            <a:pPr eaLnBrk="1" fontAlgn="auto" hangingPunct="1">
              <a:spcAft>
                <a:spcPts val="0"/>
              </a:spcAft>
              <a:defRPr/>
            </a:pPr>
            <a:r>
              <a:rPr lang="en-US" sz="3600" b="1" u="sng" dirty="0">
                <a:solidFill>
                  <a:srgbClr val="FF0000"/>
                </a:solidFill>
              </a:rPr>
              <a:t>Clinical picture</a:t>
            </a:r>
            <a:endParaRPr lang="ar-EG" sz="3600" dirty="0">
              <a:solidFill>
                <a:srgbClr val="FF0000"/>
              </a:solidFill>
            </a:endParaRPr>
          </a:p>
        </p:txBody>
      </p:sp>
      <p:sp>
        <p:nvSpPr>
          <p:cNvPr id="3" name="Subtitle 2"/>
          <p:cNvSpPr>
            <a:spLocks noGrp="1"/>
          </p:cNvSpPr>
          <p:nvPr>
            <p:ph type="subTitle" idx="1"/>
          </p:nvPr>
        </p:nvSpPr>
        <p:spPr>
          <a:xfrm>
            <a:off x="457200" y="685800"/>
            <a:ext cx="8305800" cy="5867400"/>
          </a:xfrm>
        </p:spPr>
        <p:txBody>
          <a:bodyPr rtlCol="0">
            <a:normAutofit fontScale="92500"/>
          </a:bodyPr>
          <a:lstStyle/>
          <a:p>
            <a:pPr marL="441325" indent="-349250" algn="just" eaLnBrk="1" fontAlgn="auto" hangingPunct="1">
              <a:spcAft>
                <a:spcPts val="0"/>
              </a:spcAft>
              <a:buFont typeface="Wingdings" pitchFamily="2" charset="2"/>
              <a:buChar char="v"/>
              <a:defRPr/>
            </a:pPr>
            <a:r>
              <a:rPr lang="en-US" sz="2800" b="1" dirty="0">
                <a:solidFill>
                  <a:schemeClr val="tx1"/>
                </a:solidFill>
              </a:rPr>
              <a:t>C.N.S.:</a:t>
            </a:r>
            <a:r>
              <a:rPr lang="en-US" sz="2800" dirty="0">
                <a:solidFill>
                  <a:schemeClr val="tx1"/>
                </a:solidFill>
              </a:rPr>
              <a:t> Headache, fatigue, ataxia, seizures  and coma .</a:t>
            </a:r>
          </a:p>
          <a:p>
            <a:pPr marL="441325" indent="-349250" algn="just" eaLnBrk="1" fontAlgn="auto" hangingPunct="1">
              <a:spcAft>
                <a:spcPts val="0"/>
              </a:spcAft>
              <a:buFont typeface="Wingdings" pitchFamily="2" charset="2"/>
              <a:buChar char="v"/>
              <a:defRPr/>
            </a:pPr>
            <a:r>
              <a:rPr lang="en-US" sz="2800" b="1" dirty="0">
                <a:solidFill>
                  <a:schemeClr val="tx1"/>
                </a:solidFill>
              </a:rPr>
              <a:t>G.I.T.:</a:t>
            </a:r>
            <a:r>
              <a:rPr lang="en-US" sz="2800" dirty="0">
                <a:solidFill>
                  <a:schemeClr val="tx1"/>
                </a:solidFill>
              </a:rPr>
              <a:t> Nausea, vomiting (black </a:t>
            </a:r>
            <a:r>
              <a:rPr lang="en-US" sz="2800" dirty="0" err="1">
                <a:solidFill>
                  <a:schemeClr val="tx1"/>
                </a:solidFill>
              </a:rPr>
              <a:t>vomitus</a:t>
            </a:r>
            <a:r>
              <a:rPr lang="en-US" sz="2800" dirty="0">
                <a:solidFill>
                  <a:schemeClr val="tx1"/>
                </a:solidFill>
              </a:rPr>
              <a:t>), </a:t>
            </a:r>
            <a:r>
              <a:rPr lang="en-US" sz="2800" dirty="0" err="1">
                <a:solidFill>
                  <a:schemeClr val="tx1"/>
                </a:solidFill>
              </a:rPr>
              <a:t>epigastric</a:t>
            </a:r>
            <a:r>
              <a:rPr lang="en-US" sz="2800" dirty="0">
                <a:solidFill>
                  <a:schemeClr val="tx1"/>
                </a:solidFill>
              </a:rPr>
              <a:t> pain with a fishy breath. The symptoms are due to GI irritation or ulceration. </a:t>
            </a:r>
          </a:p>
          <a:p>
            <a:pPr marL="441325" indent="-349250" algn="just" eaLnBrk="1" fontAlgn="auto" hangingPunct="1">
              <a:spcAft>
                <a:spcPts val="0"/>
              </a:spcAft>
              <a:buFont typeface="Wingdings" pitchFamily="2" charset="2"/>
              <a:buChar char="v"/>
              <a:defRPr/>
            </a:pPr>
            <a:r>
              <a:rPr lang="en-US" sz="2800" b="1" dirty="0">
                <a:solidFill>
                  <a:schemeClr val="tx1"/>
                </a:solidFill>
              </a:rPr>
              <a:t>Hepatic:</a:t>
            </a:r>
            <a:r>
              <a:rPr lang="en-US" sz="2800" dirty="0">
                <a:solidFill>
                  <a:schemeClr val="tx1"/>
                </a:solidFill>
              </a:rPr>
              <a:t> </a:t>
            </a:r>
            <a:r>
              <a:rPr lang="en-US" sz="2800" dirty="0" err="1">
                <a:solidFill>
                  <a:schemeClr val="tx1"/>
                </a:solidFill>
              </a:rPr>
              <a:t>Centrilobular</a:t>
            </a:r>
            <a:r>
              <a:rPr lang="en-US" sz="2800" dirty="0">
                <a:solidFill>
                  <a:schemeClr val="tx1"/>
                </a:solidFill>
              </a:rPr>
              <a:t> necrosis (hepatic), jaundice.</a:t>
            </a:r>
          </a:p>
          <a:p>
            <a:pPr marL="441325" indent="-349250" algn="just" eaLnBrk="1" fontAlgn="auto" hangingPunct="1">
              <a:spcAft>
                <a:spcPts val="0"/>
              </a:spcAft>
              <a:buFont typeface="Wingdings" pitchFamily="2" charset="2"/>
              <a:buChar char="v"/>
              <a:defRPr/>
            </a:pPr>
            <a:r>
              <a:rPr lang="en-US" sz="2800" b="1" dirty="0">
                <a:solidFill>
                  <a:schemeClr val="tx1"/>
                </a:solidFill>
              </a:rPr>
              <a:t>C.V.S:</a:t>
            </a:r>
            <a:r>
              <a:rPr lang="en-US" sz="2800" dirty="0">
                <a:solidFill>
                  <a:schemeClr val="tx1"/>
                </a:solidFill>
              </a:rPr>
              <a:t> Shock and </a:t>
            </a:r>
            <a:r>
              <a:rPr lang="en-US" sz="2800" dirty="0" err="1">
                <a:solidFill>
                  <a:schemeClr val="tx1"/>
                </a:solidFill>
              </a:rPr>
              <a:t>dysrhythmia</a:t>
            </a:r>
            <a:r>
              <a:rPr lang="en-US" sz="2800" dirty="0">
                <a:solidFill>
                  <a:schemeClr val="tx1"/>
                </a:solidFill>
              </a:rPr>
              <a:t>.</a:t>
            </a:r>
          </a:p>
          <a:p>
            <a:pPr marL="441325" indent="-349250" algn="just" eaLnBrk="1" fontAlgn="auto" hangingPunct="1">
              <a:spcAft>
                <a:spcPts val="0"/>
              </a:spcAft>
              <a:buFont typeface="Wingdings" pitchFamily="2" charset="2"/>
              <a:buChar char="v"/>
              <a:defRPr/>
            </a:pPr>
            <a:r>
              <a:rPr lang="en-US" sz="2800" b="1" dirty="0">
                <a:solidFill>
                  <a:schemeClr val="tx1"/>
                </a:solidFill>
              </a:rPr>
              <a:t>Respiratory:</a:t>
            </a:r>
            <a:r>
              <a:rPr lang="en-US" sz="2800" dirty="0">
                <a:solidFill>
                  <a:schemeClr val="tx1"/>
                </a:solidFill>
              </a:rPr>
              <a:t> Non-</a:t>
            </a:r>
            <a:r>
              <a:rPr lang="en-US" sz="2800" dirty="0" err="1">
                <a:solidFill>
                  <a:schemeClr val="tx1"/>
                </a:solidFill>
              </a:rPr>
              <a:t>cardiogenic</a:t>
            </a:r>
            <a:r>
              <a:rPr lang="en-US" sz="2800" dirty="0">
                <a:solidFill>
                  <a:schemeClr val="tx1"/>
                </a:solidFill>
              </a:rPr>
              <a:t> pulmonary edema, cough, </a:t>
            </a:r>
            <a:r>
              <a:rPr lang="en-US" sz="2800" dirty="0" err="1">
                <a:solidFill>
                  <a:schemeClr val="tx1"/>
                </a:solidFill>
              </a:rPr>
              <a:t>dyspnea</a:t>
            </a:r>
            <a:r>
              <a:rPr lang="en-US" sz="2800" dirty="0">
                <a:solidFill>
                  <a:schemeClr val="tx1"/>
                </a:solidFill>
              </a:rPr>
              <a:t>.</a:t>
            </a:r>
          </a:p>
          <a:p>
            <a:pPr marL="441325" indent="-349250" algn="just" eaLnBrk="1" fontAlgn="auto" hangingPunct="1">
              <a:spcAft>
                <a:spcPts val="0"/>
              </a:spcAft>
              <a:buFont typeface="Wingdings" pitchFamily="2" charset="2"/>
              <a:buChar char="v"/>
              <a:defRPr/>
            </a:pPr>
            <a:r>
              <a:rPr lang="en-US" sz="2800" b="1" dirty="0">
                <a:solidFill>
                  <a:schemeClr val="tx1"/>
                </a:solidFill>
              </a:rPr>
              <a:t>Neuromuscular &amp; skeletal:</a:t>
            </a:r>
            <a:r>
              <a:rPr lang="en-US" sz="2800" dirty="0">
                <a:solidFill>
                  <a:schemeClr val="tx1"/>
                </a:solidFill>
              </a:rPr>
              <a:t> </a:t>
            </a:r>
            <a:r>
              <a:rPr lang="en-US" sz="2800" dirty="0" err="1">
                <a:solidFill>
                  <a:schemeClr val="tx1"/>
                </a:solidFill>
              </a:rPr>
              <a:t>Paresthesias</a:t>
            </a:r>
            <a:r>
              <a:rPr lang="en-US" sz="2800" dirty="0">
                <a:solidFill>
                  <a:schemeClr val="tx1"/>
                </a:solidFill>
              </a:rPr>
              <a:t> and intention tremors.</a:t>
            </a:r>
          </a:p>
          <a:p>
            <a:pPr marL="441325" indent="-349250" algn="just" eaLnBrk="1" fontAlgn="auto" hangingPunct="1">
              <a:spcAft>
                <a:spcPts val="0"/>
              </a:spcAft>
              <a:buFont typeface="Wingdings" pitchFamily="2" charset="2"/>
              <a:buChar char="v"/>
              <a:defRPr/>
            </a:pPr>
            <a:r>
              <a:rPr lang="en-US" sz="2800" b="1" dirty="0">
                <a:solidFill>
                  <a:schemeClr val="tx1"/>
                </a:solidFill>
              </a:rPr>
              <a:t>Ocular:</a:t>
            </a:r>
            <a:r>
              <a:rPr lang="en-US" sz="2800" dirty="0">
                <a:solidFill>
                  <a:schemeClr val="tx1"/>
                </a:solidFill>
              </a:rPr>
              <a:t> </a:t>
            </a:r>
            <a:r>
              <a:rPr lang="en-US" sz="2800" dirty="0" err="1">
                <a:solidFill>
                  <a:schemeClr val="tx1"/>
                </a:solidFill>
              </a:rPr>
              <a:t>Diplopia</a:t>
            </a:r>
            <a:r>
              <a:rPr lang="en-US" sz="2800" dirty="0">
                <a:solidFill>
                  <a:schemeClr val="tx1"/>
                </a:solidFill>
              </a:rPr>
              <a:t>.</a:t>
            </a:r>
          </a:p>
          <a:p>
            <a:pPr marL="441325" indent="-349250" algn="just" eaLnBrk="1" fontAlgn="auto" hangingPunct="1">
              <a:spcAft>
                <a:spcPts val="0"/>
              </a:spcAft>
              <a:buFont typeface="Wingdings" pitchFamily="2" charset="2"/>
              <a:buChar char="v"/>
              <a:defRPr/>
            </a:pPr>
            <a:r>
              <a:rPr lang="en-US" sz="2800" b="1" dirty="0">
                <a:solidFill>
                  <a:schemeClr val="tx1"/>
                </a:solidFill>
              </a:rPr>
              <a:t>Endocrine &amp; metabolic:</a:t>
            </a:r>
            <a:r>
              <a:rPr lang="en-US" sz="2800" dirty="0">
                <a:solidFill>
                  <a:schemeClr val="tx1"/>
                </a:solidFill>
              </a:rPr>
              <a:t> Metabolic acidosis, </a:t>
            </a:r>
            <a:r>
              <a:rPr lang="en-US" sz="2800" dirty="0" err="1">
                <a:solidFill>
                  <a:schemeClr val="tx1"/>
                </a:solidFill>
              </a:rPr>
              <a:t>hypocalcemia</a:t>
            </a:r>
            <a:r>
              <a:rPr lang="en-US" sz="2800" dirty="0">
                <a:solidFill>
                  <a:schemeClr val="tx1"/>
                </a:solidFill>
              </a:rPr>
              <a:t> and </a:t>
            </a:r>
            <a:r>
              <a:rPr lang="en-US" sz="2800" dirty="0" err="1">
                <a:solidFill>
                  <a:schemeClr val="tx1"/>
                </a:solidFill>
              </a:rPr>
              <a:t>tetany</a:t>
            </a:r>
            <a:r>
              <a:rPr lang="en-US" sz="2800" dirty="0">
                <a:solidFill>
                  <a:schemeClr val="tx1"/>
                </a:solidFill>
              </a:rPr>
              <a:t>.</a:t>
            </a:r>
            <a:endParaRPr lang="ar-EG" sz="2800" dirty="0">
              <a:solidFill>
                <a:schemeClr val="tx1"/>
              </a:solidFill>
            </a:endParaRP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685800" y="0"/>
            <a:ext cx="7772400" cy="838200"/>
          </a:xfrm>
        </p:spPr>
        <p:txBody>
          <a:bodyPr/>
          <a:lstStyle/>
          <a:p>
            <a:pPr eaLnBrk="1" hangingPunct="1"/>
            <a:r>
              <a:rPr lang="en-US" b="1"/>
              <a:t>Learning objectives</a:t>
            </a:r>
            <a:endParaRPr lang="ar-EG" b="1"/>
          </a:p>
        </p:txBody>
      </p:sp>
      <p:sp>
        <p:nvSpPr>
          <p:cNvPr id="3" name="Subtitle 2"/>
          <p:cNvSpPr>
            <a:spLocks noGrp="1"/>
          </p:cNvSpPr>
          <p:nvPr>
            <p:ph type="subTitle" idx="1"/>
          </p:nvPr>
        </p:nvSpPr>
        <p:spPr>
          <a:xfrm>
            <a:off x="533400" y="838200"/>
            <a:ext cx="8305800" cy="5715000"/>
          </a:xfrm>
        </p:spPr>
        <p:txBody>
          <a:bodyPr rtlCol="0">
            <a:noAutofit/>
          </a:bodyPr>
          <a:lstStyle/>
          <a:p>
            <a:pPr algn="just" eaLnBrk="1" fontAlgn="auto" hangingPunct="1">
              <a:spcAft>
                <a:spcPts val="0"/>
              </a:spcAft>
              <a:buFont typeface="Arial" pitchFamily="34" charset="0"/>
              <a:buNone/>
              <a:defRPr/>
            </a:pPr>
            <a:r>
              <a:rPr lang="en-US" b="1" dirty="0">
                <a:solidFill>
                  <a:srgbClr val="FF0000"/>
                </a:solidFill>
              </a:rPr>
              <a:t>By the end of this presentation, participants should be</a:t>
            </a:r>
            <a:r>
              <a:rPr lang="en-US" dirty="0">
                <a:solidFill>
                  <a:srgbClr val="FF0000"/>
                </a:solidFill>
              </a:rPr>
              <a:t> </a:t>
            </a:r>
            <a:r>
              <a:rPr lang="en-US" b="1" dirty="0">
                <a:solidFill>
                  <a:srgbClr val="FF0000"/>
                </a:solidFill>
              </a:rPr>
              <a:t>able to</a:t>
            </a:r>
            <a:r>
              <a:rPr lang="en-US" b="1" dirty="0">
                <a:solidFill>
                  <a:schemeClr val="tx1"/>
                </a:solidFill>
              </a:rPr>
              <a:t>:</a:t>
            </a:r>
          </a:p>
          <a:p>
            <a:pPr marL="265113" indent="-265113" algn="just" eaLnBrk="1" fontAlgn="auto" hangingPunct="1">
              <a:spcAft>
                <a:spcPts val="0"/>
              </a:spcAft>
              <a:buFont typeface="Wingdings" pitchFamily="2" charset="2"/>
              <a:buChar char="§"/>
              <a:defRPr/>
            </a:pPr>
            <a:r>
              <a:rPr lang="en-US" b="1" dirty="0">
                <a:solidFill>
                  <a:schemeClr val="tx1"/>
                </a:solidFill>
              </a:rPr>
              <a:t>Describe the symptoms of patients presenting with pesticides poisoning. </a:t>
            </a:r>
          </a:p>
          <a:p>
            <a:pPr marL="231775" indent="-231775" algn="just" eaLnBrk="1" fontAlgn="auto" hangingPunct="1">
              <a:spcAft>
                <a:spcPts val="0"/>
              </a:spcAft>
              <a:buFont typeface="Wingdings" pitchFamily="2" charset="2"/>
              <a:buChar char="§"/>
              <a:defRPr/>
            </a:pPr>
            <a:r>
              <a:rPr lang="en-US" b="1" dirty="0">
                <a:solidFill>
                  <a:schemeClr val="tx1"/>
                </a:solidFill>
              </a:rPr>
              <a:t>Explain the mechanisms of toxicity for pesticides.</a:t>
            </a:r>
          </a:p>
          <a:p>
            <a:pPr marL="176213" indent="-176213" algn="just" eaLnBrk="1" fontAlgn="auto" hangingPunct="1">
              <a:spcAft>
                <a:spcPts val="0"/>
              </a:spcAft>
              <a:buFont typeface="Wingdings" pitchFamily="2" charset="2"/>
              <a:buChar char="§"/>
              <a:defRPr/>
            </a:pPr>
            <a:r>
              <a:rPr lang="en-US" b="1" dirty="0">
                <a:solidFill>
                  <a:schemeClr val="tx1"/>
                </a:solidFill>
              </a:rPr>
              <a:t>Explain the mechanisms of action for atropine and </a:t>
            </a:r>
            <a:r>
              <a:rPr lang="en-US" b="1" dirty="0" err="1">
                <a:solidFill>
                  <a:schemeClr val="tx1"/>
                </a:solidFill>
              </a:rPr>
              <a:t>pralidoxime</a:t>
            </a:r>
            <a:r>
              <a:rPr lang="en-US" b="1" dirty="0">
                <a:solidFill>
                  <a:schemeClr val="tx1"/>
                </a:solidFill>
              </a:rPr>
              <a:t>.</a:t>
            </a:r>
          </a:p>
          <a:p>
            <a:pPr marL="176213" indent="-176213" algn="just" eaLnBrk="1" fontAlgn="auto" hangingPunct="1">
              <a:spcAft>
                <a:spcPts val="0"/>
              </a:spcAft>
              <a:buFont typeface="Wingdings" pitchFamily="2" charset="2"/>
              <a:buChar char="§"/>
              <a:defRPr/>
            </a:pPr>
            <a:r>
              <a:rPr lang="en-US" b="1" dirty="0">
                <a:solidFill>
                  <a:schemeClr val="tx1"/>
                </a:solidFill>
              </a:rPr>
              <a:t>Recommend a </a:t>
            </a:r>
            <a:r>
              <a:rPr lang="en-US" b="1" dirty="0" err="1">
                <a:solidFill>
                  <a:schemeClr val="tx1"/>
                </a:solidFill>
              </a:rPr>
              <a:t>pharmaco</a:t>
            </a:r>
            <a:r>
              <a:rPr lang="en-US" b="1" dirty="0">
                <a:solidFill>
                  <a:schemeClr val="tx1"/>
                </a:solidFill>
              </a:rPr>
              <a:t>-therapeutic regimen for patients presenting with pesticides poisoning.</a:t>
            </a:r>
          </a:p>
          <a:p>
            <a:pPr algn="just" eaLnBrk="1" fontAlgn="auto" hangingPunct="1">
              <a:spcAft>
                <a:spcPts val="0"/>
              </a:spcAft>
              <a:buFont typeface="Arial" pitchFamily="34" charset="0"/>
              <a:buNone/>
              <a:defRPr/>
            </a:pPr>
            <a:br>
              <a:rPr lang="en-US" dirty="0"/>
            </a:br>
            <a:br>
              <a:rPr lang="en-US" dirty="0"/>
            </a:br>
            <a:br>
              <a:rPr lang="en-US" dirty="0"/>
            </a:br>
            <a:br>
              <a:rPr lang="en-US" dirty="0"/>
            </a:br>
            <a:endParaRPr lang="ar-EG" dirty="0"/>
          </a:p>
        </p:txBody>
      </p:sp>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74638"/>
            <a:ext cx="8229600" cy="6126162"/>
          </a:xfrm>
        </p:spPr>
        <p:txBody>
          <a:bodyPr/>
          <a:lstStyle/>
          <a:p>
            <a:pPr eaLnBrk="1" hangingPunct="1"/>
            <a:r>
              <a:rPr lang="en-US" sz="4800" b="1">
                <a:solidFill>
                  <a:srgbClr val="FF0000"/>
                </a:solidFill>
              </a:rPr>
              <a:t>Zinc Phosphide affects all cells </a:t>
            </a:r>
            <a:br>
              <a:rPr lang="en-US" sz="4800" b="1"/>
            </a:br>
            <a:r>
              <a:rPr lang="en-US" sz="4800" b="1"/>
              <a:t>but Targets Cells in </a:t>
            </a:r>
            <a:r>
              <a:rPr lang="en-US" sz="4800" b="1">
                <a:solidFill>
                  <a:srgbClr val="FF0000"/>
                </a:solidFill>
              </a:rPr>
              <a:t>Heart, Lung and Liver </a:t>
            </a:r>
            <a:br>
              <a:rPr lang="en-US" sz="4800" b="1">
                <a:solidFill>
                  <a:srgbClr val="FF0000"/>
                </a:solidFill>
              </a:rPr>
            </a:br>
            <a:r>
              <a:rPr lang="en-US" sz="4800" b="1"/>
              <a:t>so, Its main effects are </a:t>
            </a:r>
            <a:br>
              <a:rPr lang="en-US" sz="4800" b="1">
                <a:solidFill>
                  <a:srgbClr val="FF0000"/>
                </a:solidFill>
              </a:rPr>
            </a:br>
            <a:r>
              <a:rPr lang="en-US" sz="4800" b="1">
                <a:solidFill>
                  <a:srgbClr val="7030A0"/>
                </a:solidFill>
              </a:rPr>
              <a:t>Metabolic Acidosis</a:t>
            </a:r>
            <a:br>
              <a:rPr lang="en-US" sz="4800" b="1">
                <a:solidFill>
                  <a:srgbClr val="7030A0"/>
                </a:solidFill>
              </a:rPr>
            </a:br>
            <a:r>
              <a:rPr lang="en-US" sz="4800" b="1">
                <a:solidFill>
                  <a:srgbClr val="7030A0"/>
                </a:solidFill>
              </a:rPr>
              <a:t>Hepatotoxicity </a:t>
            </a:r>
            <a:br>
              <a:rPr lang="en-US" sz="4800" b="1">
                <a:solidFill>
                  <a:srgbClr val="7030A0"/>
                </a:solidFill>
              </a:rPr>
            </a:br>
            <a:r>
              <a:rPr lang="en-US" sz="4800" b="1">
                <a:solidFill>
                  <a:srgbClr val="7030A0"/>
                </a:solidFill>
              </a:rPr>
              <a:t>cardiotoxicity</a:t>
            </a:r>
          </a:p>
        </p:txBody>
      </p:sp>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ctrTitle"/>
          </p:nvPr>
        </p:nvSpPr>
        <p:spPr>
          <a:xfrm>
            <a:off x="762000" y="381000"/>
            <a:ext cx="7772400" cy="1066800"/>
          </a:xfrm>
        </p:spPr>
        <p:txBody>
          <a:bodyPr/>
          <a:lstStyle/>
          <a:p>
            <a:pPr eaLnBrk="1" hangingPunct="1"/>
            <a:r>
              <a:rPr lang="en-US" b="1">
                <a:solidFill>
                  <a:srgbClr val="FF0000"/>
                </a:solidFill>
              </a:rPr>
              <a:t>Diagnosis</a:t>
            </a:r>
          </a:p>
        </p:txBody>
      </p:sp>
      <p:sp>
        <p:nvSpPr>
          <p:cNvPr id="3" name="Subtitle 2"/>
          <p:cNvSpPr>
            <a:spLocks noGrp="1"/>
          </p:cNvSpPr>
          <p:nvPr>
            <p:ph type="subTitle" idx="1"/>
          </p:nvPr>
        </p:nvSpPr>
        <p:spPr>
          <a:xfrm>
            <a:off x="762000" y="1524000"/>
            <a:ext cx="7772400" cy="4800600"/>
          </a:xfrm>
        </p:spPr>
        <p:txBody>
          <a:bodyPr rtlCol="0">
            <a:normAutofit/>
          </a:bodyPr>
          <a:lstStyle/>
          <a:p>
            <a:pPr algn="just" eaLnBrk="1" fontAlgn="auto" hangingPunct="1">
              <a:spcAft>
                <a:spcPts val="0"/>
              </a:spcAft>
              <a:buFont typeface="Arial" pitchFamily="34" charset="0"/>
              <a:buBlip>
                <a:blip r:embed="rId3"/>
              </a:buBlip>
              <a:defRPr/>
            </a:pPr>
            <a:r>
              <a:rPr lang="en-US" dirty="0"/>
              <a:t> </a:t>
            </a:r>
            <a:r>
              <a:rPr lang="en-US" sz="4800" dirty="0">
                <a:solidFill>
                  <a:schemeClr val="tx1"/>
                </a:solidFill>
              </a:rPr>
              <a:t>History and clinical picture.</a:t>
            </a:r>
          </a:p>
          <a:p>
            <a:pPr algn="just" eaLnBrk="1" fontAlgn="auto" hangingPunct="1">
              <a:spcAft>
                <a:spcPts val="0"/>
              </a:spcAft>
              <a:buFont typeface="Arial" pitchFamily="34" charset="0"/>
              <a:buBlip>
                <a:blip r:embed="rId3"/>
              </a:buBlip>
              <a:defRPr/>
            </a:pPr>
            <a:r>
              <a:rPr lang="en-US" sz="4800" dirty="0">
                <a:solidFill>
                  <a:schemeClr val="tx1"/>
                </a:solidFill>
              </a:rPr>
              <a:t> Investigations:</a:t>
            </a:r>
          </a:p>
          <a:p>
            <a:pPr marL="1484313" indent="-735013" algn="just" eaLnBrk="1" fontAlgn="auto" hangingPunct="1">
              <a:spcAft>
                <a:spcPts val="0"/>
              </a:spcAft>
              <a:buFont typeface="Arial" pitchFamily="34" charset="0"/>
              <a:buBlip>
                <a:blip r:embed="rId4"/>
              </a:buBlip>
              <a:defRPr/>
            </a:pPr>
            <a:r>
              <a:rPr lang="en-US" sz="4800" dirty="0">
                <a:solidFill>
                  <a:srgbClr val="0070C0"/>
                </a:solidFill>
              </a:rPr>
              <a:t>ECG, ABG and liver functions.</a:t>
            </a:r>
          </a:p>
        </p:txBody>
      </p:sp>
    </p:spTree>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ctrTitle"/>
          </p:nvPr>
        </p:nvSpPr>
        <p:spPr>
          <a:xfrm>
            <a:off x="914400" y="304800"/>
            <a:ext cx="7772400" cy="1470025"/>
          </a:xfrm>
        </p:spPr>
        <p:txBody>
          <a:bodyPr/>
          <a:lstStyle/>
          <a:p>
            <a:pPr eaLnBrk="1" hangingPunct="1"/>
            <a:r>
              <a:rPr lang="en-US" b="1" u="sng">
                <a:solidFill>
                  <a:srgbClr val="FF0000"/>
                </a:solidFill>
              </a:rPr>
              <a:t>Treatment:</a:t>
            </a:r>
            <a:endParaRPr lang="ar-EG"/>
          </a:p>
        </p:txBody>
      </p:sp>
      <p:sp>
        <p:nvSpPr>
          <p:cNvPr id="3" name="Subtitle 2"/>
          <p:cNvSpPr>
            <a:spLocks noGrp="1"/>
          </p:cNvSpPr>
          <p:nvPr>
            <p:ph type="subTitle" idx="1"/>
          </p:nvPr>
        </p:nvSpPr>
        <p:spPr>
          <a:xfrm>
            <a:off x="914400" y="1828800"/>
            <a:ext cx="7696200" cy="4419600"/>
          </a:xfrm>
        </p:spPr>
        <p:txBody>
          <a:bodyPr rtlCol="0">
            <a:normAutofit/>
          </a:bodyPr>
          <a:lstStyle/>
          <a:p>
            <a:pPr eaLnBrk="1" fontAlgn="auto" hangingPunct="1">
              <a:spcAft>
                <a:spcPts val="0"/>
              </a:spcAft>
              <a:buFont typeface="Arial" pitchFamily="34" charset="0"/>
              <a:buNone/>
              <a:defRPr/>
            </a:pPr>
            <a:r>
              <a:rPr lang="en-US" sz="4400" dirty="0">
                <a:solidFill>
                  <a:schemeClr val="tx1"/>
                </a:solidFill>
              </a:rPr>
              <a:t>The management of zinc </a:t>
            </a:r>
            <a:r>
              <a:rPr lang="en-US" sz="4400" dirty="0" err="1">
                <a:solidFill>
                  <a:schemeClr val="tx1"/>
                </a:solidFill>
              </a:rPr>
              <a:t>phosphide</a:t>
            </a:r>
            <a:r>
              <a:rPr lang="en-US" sz="4400" dirty="0">
                <a:solidFill>
                  <a:schemeClr val="tx1"/>
                </a:solidFill>
              </a:rPr>
              <a:t> poisoning is mostly </a:t>
            </a:r>
            <a:r>
              <a:rPr lang="en-US" sz="4400" b="1" dirty="0">
                <a:solidFill>
                  <a:srgbClr val="00B0F0"/>
                </a:solidFill>
              </a:rPr>
              <a:t>supportive</a:t>
            </a:r>
            <a:r>
              <a:rPr lang="en-US" sz="4400" dirty="0">
                <a:solidFill>
                  <a:schemeClr val="tx1"/>
                </a:solidFill>
              </a:rPr>
              <a:t> and</a:t>
            </a:r>
            <a:r>
              <a:rPr lang="en-US" sz="4400" b="1" dirty="0">
                <a:solidFill>
                  <a:schemeClr val="tx1"/>
                </a:solidFill>
              </a:rPr>
              <a:t> </a:t>
            </a:r>
            <a:r>
              <a:rPr lang="en-US" sz="4400" b="1" dirty="0">
                <a:solidFill>
                  <a:srgbClr val="00B0F0"/>
                </a:solidFill>
              </a:rPr>
              <a:t>symptomatic</a:t>
            </a:r>
            <a:r>
              <a:rPr lang="en-US" sz="4400" dirty="0">
                <a:solidFill>
                  <a:srgbClr val="00B0F0"/>
                </a:solidFill>
              </a:rPr>
              <a:t>.</a:t>
            </a:r>
          </a:p>
          <a:p>
            <a:pPr eaLnBrk="1" fontAlgn="auto" hangingPunct="1">
              <a:spcAft>
                <a:spcPts val="0"/>
              </a:spcAft>
              <a:buFont typeface="Arial" pitchFamily="34" charset="0"/>
              <a:buNone/>
              <a:defRPr/>
            </a:pPr>
            <a:endParaRPr lang="ar-EG" dirty="0"/>
          </a:p>
        </p:txBody>
      </p:sp>
    </p:spTree>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228600"/>
          <a:ext cx="7772400" cy="1470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ubtitle 2"/>
          <p:cNvSpPr>
            <a:spLocks noGrp="1"/>
          </p:cNvSpPr>
          <p:nvPr>
            <p:ph type="subTitle" idx="1"/>
          </p:nvPr>
        </p:nvSpPr>
        <p:spPr>
          <a:xfrm>
            <a:off x="838200" y="0"/>
            <a:ext cx="7391400" cy="6172200"/>
          </a:xfrm>
        </p:spPr>
        <p:txBody>
          <a:bodyPr rtlCol="0">
            <a:normAutofit/>
          </a:bodyPr>
          <a:lstStyle/>
          <a:p>
            <a:pPr eaLnBrk="1" fontAlgn="auto" hangingPunct="1">
              <a:spcAft>
                <a:spcPts val="0"/>
              </a:spcAft>
              <a:buFont typeface="Arial" pitchFamily="34" charset="0"/>
              <a:buNone/>
              <a:defRPr/>
            </a:pPr>
            <a:endParaRPr lang="ar-EG" dirty="0"/>
          </a:p>
        </p:txBody>
      </p:sp>
      <p:sp>
        <p:nvSpPr>
          <p:cNvPr id="6" name="Rectangle 5"/>
          <p:cNvSpPr/>
          <p:nvPr/>
        </p:nvSpPr>
        <p:spPr>
          <a:xfrm rot="19290085">
            <a:off x="3859872" y="4212837"/>
            <a:ext cx="4831727" cy="1015663"/>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Thank you </a:t>
            </a:r>
          </a:p>
        </p:txBody>
      </p:sp>
      <p:pic>
        <p:nvPicPr>
          <p:cNvPr id="34821" name="Picture 3"/>
          <p:cNvPicPr>
            <a:picLocks noChangeAspect="1" noChangeArrowheads="1"/>
          </p:cNvPicPr>
          <p:nvPr/>
        </p:nvPicPr>
        <p:blipFill>
          <a:blip r:embed="rId8" cstate="print"/>
          <a:srcRect/>
          <a:stretch>
            <a:fillRect/>
          </a:stretch>
        </p:blipFill>
        <p:spPr bwMode="auto">
          <a:xfrm rot="-2160736">
            <a:off x="1862138" y="14288"/>
            <a:ext cx="4784725" cy="4905375"/>
          </a:xfrm>
          <a:prstGeom prst="rect">
            <a:avLst/>
          </a:prstGeom>
          <a:noFill/>
          <a:ln w="9525">
            <a:noFill/>
            <a:miter lim="800000"/>
            <a:headEnd/>
            <a:tailEnd/>
          </a:ln>
        </p:spPr>
      </p:pic>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438400"/>
            <a:ext cx="8229600" cy="1828800"/>
          </a:xfrm>
        </p:spPr>
        <p:txBody>
          <a:bodyPr/>
          <a:lstStyle/>
          <a:p>
            <a:pPr eaLnBrk="1" hangingPunct="1"/>
            <a:r>
              <a:rPr lang="en-US" b="1">
                <a:solidFill>
                  <a:srgbClr val="CC0066"/>
                </a:solidFill>
              </a:rPr>
              <a:t>Organic chlorines insecticides</a:t>
            </a:r>
            <a:br>
              <a:rPr lang="en-US"/>
            </a:br>
            <a:endParaRPr lang="ar-EG"/>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7772400" cy="1470025"/>
          </a:xfrm>
        </p:spPr>
        <p:txBody>
          <a:bodyPr rtlCol="0">
            <a:normAutofit/>
          </a:bodyPr>
          <a:lstStyle/>
          <a:p>
            <a:pPr eaLnBrk="1" fontAlgn="auto" hangingPunct="1">
              <a:spcAft>
                <a:spcPts val="0"/>
              </a:spcAft>
              <a:defRPr/>
            </a:pPr>
            <a:r>
              <a:rPr lang="en-US" b="1" dirty="0"/>
              <a:t>It was developed</a:t>
            </a:r>
            <a:r>
              <a:rPr lang="en-US" b="1" dirty="0">
                <a:solidFill>
                  <a:schemeClr val="accent1">
                    <a:lumMod val="75000"/>
                  </a:schemeClr>
                </a:solidFill>
              </a:rPr>
              <a:t> as</a:t>
            </a:r>
            <a:endParaRPr lang="en-US" dirty="0">
              <a:solidFill>
                <a:schemeClr val="accent1">
                  <a:lumMod val="75000"/>
                </a:schemeClr>
              </a:solidFill>
            </a:endParaRPr>
          </a:p>
        </p:txBody>
      </p:sp>
      <p:sp>
        <p:nvSpPr>
          <p:cNvPr id="3" name="Subtitle 2"/>
          <p:cNvSpPr>
            <a:spLocks noGrp="1"/>
          </p:cNvSpPr>
          <p:nvPr>
            <p:ph type="subTitle" idx="1"/>
          </p:nvPr>
        </p:nvSpPr>
        <p:spPr>
          <a:xfrm>
            <a:off x="609600" y="1905000"/>
            <a:ext cx="7772400" cy="4038600"/>
          </a:xfrm>
        </p:spPr>
        <p:txBody>
          <a:bodyPr rtlCol="0">
            <a:normAutofit lnSpcReduction="10000"/>
          </a:bodyPr>
          <a:lstStyle/>
          <a:p>
            <a:pPr eaLnBrk="1" fontAlgn="auto" hangingPunct="1">
              <a:spcAft>
                <a:spcPts val="0"/>
              </a:spcAft>
              <a:buFont typeface="Arial" pitchFamily="34" charset="0"/>
              <a:buNone/>
              <a:defRPr/>
            </a:pPr>
            <a:endParaRPr lang="en-US" b="1" dirty="0">
              <a:solidFill>
                <a:srgbClr val="FF0000"/>
              </a:solidFill>
            </a:endParaRPr>
          </a:p>
          <a:p>
            <a:pPr eaLnBrk="1" fontAlgn="auto" hangingPunct="1">
              <a:spcAft>
                <a:spcPts val="0"/>
              </a:spcAft>
              <a:buFont typeface="Arial" pitchFamily="34" charset="0"/>
              <a:buNone/>
              <a:defRPr/>
            </a:pPr>
            <a:r>
              <a:rPr lang="en-US" sz="4800" b="1" dirty="0">
                <a:solidFill>
                  <a:srgbClr val="FF0000"/>
                </a:solidFill>
              </a:rPr>
              <a:t>Inexpensive</a:t>
            </a:r>
          </a:p>
          <a:p>
            <a:pPr eaLnBrk="1" fontAlgn="auto" hangingPunct="1">
              <a:spcAft>
                <a:spcPts val="0"/>
              </a:spcAft>
              <a:buFont typeface="Arial" pitchFamily="34" charset="0"/>
              <a:buNone/>
              <a:defRPr/>
            </a:pPr>
            <a:r>
              <a:rPr lang="en-US" sz="4800" b="1" dirty="0">
                <a:solidFill>
                  <a:srgbClr val="FF0000"/>
                </a:solidFill>
              </a:rPr>
              <a:t> non-volatile</a:t>
            </a:r>
            <a:r>
              <a:rPr lang="en-US" sz="4800" b="1" dirty="0">
                <a:solidFill>
                  <a:schemeClr val="tx1"/>
                </a:solidFill>
              </a:rPr>
              <a:t>. </a:t>
            </a:r>
          </a:p>
          <a:p>
            <a:pPr eaLnBrk="1" fontAlgn="auto" hangingPunct="1">
              <a:spcAft>
                <a:spcPts val="0"/>
              </a:spcAft>
              <a:buFont typeface="Arial" pitchFamily="34" charset="0"/>
              <a:buNone/>
              <a:defRPr/>
            </a:pPr>
            <a:r>
              <a:rPr lang="en-US" sz="4800" b="1" dirty="0">
                <a:solidFill>
                  <a:srgbClr val="FF0000"/>
                </a:solidFill>
              </a:rPr>
              <a:t>environmentally stable</a:t>
            </a:r>
            <a:r>
              <a:rPr lang="en-US" sz="4800" b="1" dirty="0">
                <a:solidFill>
                  <a:schemeClr val="tx1"/>
                </a:solidFill>
              </a:rPr>
              <a:t> </a:t>
            </a:r>
          </a:p>
          <a:p>
            <a:pPr eaLnBrk="1" fontAlgn="auto" hangingPunct="1">
              <a:spcAft>
                <a:spcPts val="0"/>
              </a:spcAft>
              <a:buFont typeface="Arial" pitchFamily="34" charset="0"/>
              <a:buNone/>
              <a:defRPr/>
            </a:pPr>
            <a:r>
              <a:rPr lang="en-US" sz="4800" b="1" dirty="0">
                <a:solidFill>
                  <a:schemeClr val="tx1"/>
                </a:solidFill>
              </a:rPr>
              <a:t> </a:t>
            </a:r>
            <a:r>
              <a:rPr lang="en-US" sz="4800" b="1" dirty="0">
                <a:solidFill>
                  <a:srgbClr val="FF0000"/>
                </a:solidFill>
              </a:rPr>
              <a:t>low acute toxicity</a:t>
            </a:r>
            <a:r>
              <a:rPr lang="en-US" sz="4800" b="1" dirty="0"/>
              <a:t>.</a:t>
            </a:r>
            <a:endParaRPr lang="en-US" sz="4800" dirty="0"/>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72400" cy="46038"/>
          </a:xfrm>
        </p:spPr>
        <p:txBody>
          <a:bodyPr rtlCol="0">
            <a:normAutofit fontScale="90000"/>
          </a:bodyPr>
          <a:lstStyle/>
          <a:p>
            <a:pPr eaLnBrk="1" fontAlgn="auto" hangingPunct="1">
              <a:spcAft>
                <a:spcPts val="0"/>
              </a:spcAft>
              <a:defRPr/>
            </a:pPr>
            <a:endParaRPr lang="ar-EG"/>
          </a:p>
        </p:txBody>
      </p:sp>
      <p:sp>
        <p:nvSpPr>
          <p:cNvPr id="3" name="Subtitle 2"/>
          <p:cNvSpPr>
            <a:spLocks noGrp="1"/>
          </p:cNvSpPr>
          <p:nvPr>
            <p:ph type="subTitle" idx="1"/>
          </p:nvPr>
        </p:nvSpPr>
        <p:spPr>
          <a:xfrm>
            <a:off x="304800" y="381000"/>
            <a:ext cx="8305800" cy="6172200"/>
          </a:xfrm>
        </p:spPr>
        <p:txBody>
          <a:bodyPr rtlCol="0">
            <a:noAutofit/>
          </a:bodyPr>
          <a:lstStyle/>
          <a:p>
            <a:pPr marL="273050" indent="-273050" algn="just" eaLnBrk="1" fontAlgn="auto" hangingPunct="1">
              <a:spcAft>
                <a:spcPts val="0"/>
              </a:spcAft>
              <a:buFont typeface="Arial" pitchFamily="34" charset="0"/>
              <a:buNone/>
              <a:defRPr/>
            </a:pPr>
            <a:endParaRPr lang="en-US" sz="3900" b="1" dirty="0"/>
          </a:p>
          <a:p>
            <a:pPr marL="273050" indent="-273050" algn="just" eaLnBrk="1" fontAlgn="auto" hangingPunct="1">
              <a:spcAft>
                <a:spcPts val="0"/>
              </a:spcAft>
              <a:buFont typeface="Arial" pitchFamily="34" charset="0"/>
              <a:buChar char="•"/>
              <a:defRPr/>
            </a:pPr>
            <a:r>
              <a:rPr lang="en-US" sz="4400" b="1" dirty="0">
                <a:solidFill>
                  <a:schemeClr val="tx1"/>
                </a:solidFill>
              </a:rPr>
              <a:t>However, the properties that made them </a:t>
            </a:r>
            <a:r>
              <a:rPr lang="en-US" sz="4400" b="1" dirty="0">
                <a:solidFill>
                  <a:srgbClr val="FF0000"/>
                </a:solidFill>
              </a:rPr>
              <a:t>effective insecticides</a:t>
            </a:r>
            <a:r>
              <a:rPr lang="en-US" sz="4400" b="1" dirty="0">
                <a:solidFill>
                  <a:schemeClr val="tx1"/>
                </a:solidFill>
              </a:rPr>
              <a:t> also made them </a:t>
            </a:r>
            <a:r>
              <a:rPr lang="en-US" sz="4400" b="1" dirty="0">
                <a:solidFill>
                  <a:srgbClr val="FF0000"/>
                </a:solidFill>
              </a:rPr>
              <a:t>environmental hazards</a:t>
            </a:r>
            <a:r>
              <a:rPr lang="en-US" sz="4400" b="1" dirty="0">
                <a:solidFill>
                  <a:schemeClr val="tx1"/>
                </a:solidFill>
              </a:rPr>
              <a:t>. These properties include </a:t>
            </a:r>
            <a:r>
              <a:rPr lang="en-US" sz="4400" b="1" dirty="0">
                <a:solidFill>
                  <a:srgbClr val="00B050"/>
                </a:solidFill>
              </a:rPr>
              <a:t>slow metabolism</a:t>
            </a:r>
            <a:r>
              <a:rPr lang="en-US" sz="4400" b="1" dirty="0">
                <a:solidFill>
                  <a:schemeClr val="tx1"/>
                </a:solidFill>
              </a:rPr>
              <a:t>, </a:t>
            </a:r>
            <a:r>
              <a:rPr lang="en-US" sz="4400" b="1" dirty="0">
                <a:solidFill>
                  <a:srgbClr val="00B050"/>
                </a:solidFill>
              </a:rPr>
              <a:t>lipid soluble</a:t>
            </a:r>
            <a:r>
              <a:rPr lang="en-US" sz="4400" b="1" dirty="0">
                <a:solidFill>
                  <a:schemeClr val="tx1"/>
                </a:solidFill>
              </a:rPr>
              <a:t>, </a:t>
            </a:r>
            <a:r>
              <a:rPr lang="en-US" sz="4400" b="1" dirty="0">
                <a:solidFill>
                  <a:srgbClr val="00B050"/>
                </a:solidFill>
              </a:rPr>
              <a:t>chemical-stable</a:t>
            </a:r>
            <a:r>
              <a:rPr lang="en-US" sz="4400" b="1" dirty="0">
                <a:solidFill>
                  <a:schemeClr val="tx1"/>
                </a:solidFill>
              </a:rPr>
              <a:t>. </a:t>
            </a:r>
            <a:r>
              <a:rPr lang="en-US" sz="4400" b="1" dirty="0">
                <a:solidFill>
                  <a:srgbClr val="00B050"/>
                </a:solidFill>
              </a:rPr>
              <a:t>Persist in environment </a:t>
            </a:r>
            <a:r>
              <a:rPr lang="en-US" sz="4400" b="1" dirty="0">
                <a:solidFill>
                  <a:schemeClr val="tx1"/>
                </a:solidFill>
              </a:rPr>
              <a:t>and </a:t>
            </a:r>
            <a:r>
              <a:rPr lang="en-US" sz="4400" b="1" dirty="0">
                <a:solidFill>
                  <a:srgbClr val="00B050"/>
                </a:solidFill>
              </a:rPr>
              <a:t>accumulate.</a:t>
            </a:r>
          </a:p>
          <a:p>
            <a:pPr marL="273050" indent="-273050" algn="just" eaLnBrk="1" fontAlgn="auto" hangingPunct="1">
              <a:spcAft>
                <a:spcPts val="0"/>
              </a:spcAft>
              <a:buFont typeface="Arial" pitchFamily="34" charset="0"/>
              <a:buChar char="•"/>
              <a:defRPr/>
            </a:pPr>
            <a:endParaRPr lang="en-US" dirty="0"/>
          </a:p>
          <a:p>
            <a:pPr marL="273050" indent="-273050" algn="just" eaLnBrk="1" fontAlgn="auto" hangingPunct="1">
              <a:spcAft>
                <a:spcPts val="0"/>
              </a:spcAft>
              <a:buFont typeface="Arial" pitchFamily="34" charset="0"/>
              <a:buNone/>
              <a:defRPr/>
            </a:pPr>
            <a:r>
              <a:rPr lang="en-US" dirty="0"/>
              <a:t> </a:t>
            </a:r>
          </a:p>
          <a:p>
            <a:pPr algn="just" eaLnBrk="1" fontAlgn="auto" hangingPunct="1">
              <a:spcAft>
                <a:spcPts val="0"/>
              </a:spcAft>
              <a:buFont typeface="Arial" pitchFamily="34" charset="0"/>
              <a:buNone/>
              <a:defRPr/>
            </a:pPr>
            <a:endParaRPr lang="ar-EG" dirty="0"/>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2762"/>
          </a:xfrm>
        </p:spPr>
        <p:txBody>
          <a:bodyPr rtlCol="0">
            <a:normAutofit fontScale="90000"/>
          </a:bodyPr>
          <a:lstStyle/>
          <a:p>
            <a:pPr algn="just" eaLnBrk="1" fontAlgn="auto" hangingPunct="1">
              <a:spcAft>
                <a:spcPts val="0"/>
              </a:spcAft>
              <a:defRPr/>
            </a:pPr>
            <a:br>
              <a:rPr lang="en-US" dirty="0"/>
            </a:br>
            <a:r>
              <a:rPr lang="en-US" b="1" u="sng" dirty="0"/>
              <a:t>Examples: </a:t>
            </a:r>
            <a:r>
              <a:rPr lang="en-US" dirty="0"/>
              <a:t>DDT, </a:t>
            </a:r>
            <a:r>
              <a:rPr lang="en-US" dirty="0" err="1"/>
              <a:t>aldrin</a:t>
            </a:r>
            <a:r>
              <a:rPr lang="en-US" dirty="0"/>
              <a:t>, </a:t>
            </a:r>
            <a:r>
              <a:rPr lang="en-US" dirty="0" err="1"/>
              <a:t>endrin</a:t>
            </a:r>
            <a:r>
              <a:rPr lang="en-US" dirty="0"/>
              <a:t> and </a:t>
            </a:r>
            <a:r>
              <a:rPr lang="en-US" dirty="0" err="1"/>
              <a:t>toxaphene</a:t>
            </a:r>
            <a:r>
              <a:rPr lang="en-US" dirty="0"/>
              <a:t>.</a:t>
            </a:r>
            <a:br>
              <a:rPr lang="en-US" dirty="0"/>
            </a:br>
            <a:r>
              <a:rPr lang="en-US" dirty="0">
                <a:solidFill>
                  <a:srgbClr val="FF0000"/>
                </a:solidFill>
              </a:rPr>
              <a:t>DDT is still widely used for malaria control programs in many countries.</a:t>
            </a:r>
            <a:br>
              <a:rPr lang="en-US" dirty="0">
                <a:solidFill>
                  <a:srgbClr val="FF0000"/>
                </a:solidFill>
              </a:rPr>
            </a:br>
            <a:br>
              <a:rPr lang="en-US" dirty="0"/>
            </a:br>
            <a:r>
              <a:rPr lang="en-US" dirty="0"/>
              <a:t>Organic chlorines are absorbed from the </a:t>
            </a:r>
            <a:r>
              <a:rPr lang="en-US" b="1" dirty="0">
                <a:solidFill>
                  <a:srgbClr val="00B050"/>
                </a:solidFill>
              </a:rPr>
              <a:t>gut</a:t>
            </a:r>
            <a:r>
              <a:rPr lang="en-US" dirty="0"/>
              <a:t>, by the</a:t>
            </a:r>
            <a:r>
              <a:rPr lang="en-US" dirty="0">
                <a:solidFill>
                  <a:srgbClr val="00B050"/>
                </a:solidFill>
              </a:rPr>
              <a:t> </a:t>
            </a:r>
            <a:r>
              <a:rPr lang="en-US" b="1" dirty="0">
                <a:solidFill>
                  <a:srgbClr val="00B050"/>
                </a:solidFill>
              </a:rPr>
              <a:t>lungs</a:t>
            </a:r>
            <a:r>
              <a:rPr lang="en-US" dirty="0">
                <a:solidFill>
                  <a:srgbClr val="00B050"/>
                </a:solidFill>
              </a:rPr>
              <a:t> </a:t>
            </a:r>
            <a:r>
              <a:rPr lang="en-US" dirty="0"/>
              <a:t>and across the </a:t>
            </a:r>
            <a:r>
              <a:rPr lang="en-US" b="1" dirty="0">
                <a:solidFill>
                  <a:srgbClr val="00B050"/>
                </a:solidFill>
              </a:rPr>
              <a:t>skin</a:t>
            </a:r>
            <a:r>
              <a:rPr lang="en-US" dirty="0"/>
              <a:t> in varying degrees.</a:t>
            </a:r>
            <a:br>
              <a:rPr lang="en-US" dirty="0"/>
            </a:br>
            <a:br>
              <a:rPr lang="en-US" dirty="0"/>
            </a:br>
            <a:endParaRPr lang="ar-EG" dirty="0"/>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762000" y="304800"/>
            <a:ext cx="7772400" cy="838200"/>
          </a:xfrm>
        </p:spPr>
        <p:txBody>
          <a:bodyPr/>
          <a:lstStyle/>
          <a:p>
            <a:pPr eaLnBrk="1" hangingPunct="1"/>
            <a:r>
              <a:rPr lang="en-US" b="1">
                <a:solidFill>
                  <a:srgbClr val="FF0066"/>
                </a:solidFill>
              </a:rPr>
              <a:t>Mechanisms of toxicity</a:t>
            </a:r>
            <a:endParaRPr lang="ar-EG">
              <a:solidFill>
                <a:srgbClr val="FF0066"/>
              </a:solidFill>
            </a:endParaRPr>
          </a:p>
        </p:txBody>
      </p:sp>
      <p:sp>
        <p:nvSpPr>
          <p:cNvPr id="3" name="Subtitle 2"/>
          <p:cNvSpPr>
            <a:spLocks noGrp="1"/>
          </p:cNvSpPr>
          <p:nvPr>
            <p:ph type="subTitle" idx="1"/>
          </p:nvPr>
        </p:nvSpPr>
        <p:spPr>
          <a:xfrm>
            <a:off x="762000" y="1143000"/>
            <a:ext cx="7772400" cy="5181600"/>
          </a:xfrm>
        </p:spPr>
        <p:txBody>
          <a:bodyPr rtlCol="0">
            <a:noAutofit/>
          </a:bodyPr>
          <a:lstStyle/>
          <a:p>
            <a:pPr marL="355600" indent="-355600" algn="just" eaLnBrk="1" fontAlgn="auto" hangingPunct="1">
              <a:spcAft>
                <a:spcPts val="0"/>
              </a:spcAft>
              <a:buFont typeface="Arial" pitchFamily="34" charset="0"/>
              <a:buNone/>
              <a:defRPr/>
            </a:pPr>
            <a:r>
              <a:rPr lang="en-US" sz="3600" b="1" dirty="0">
                <a:solidFill>
                  <a:schemeClr val="tx1"/>
                </a:solidFill>
              </a:rPr>
              <a:t>1-They affect the neuronal membrane by either by:</a:t>
            </a:r>
          </a:p>
          <a:p>
            <a:pPr marL="628650" indent="-273050" algn="just" eaLnBrk="1" fontAlgn="auto" hangingPunct="1">
              <a:spcAft>
                <a:spcPts val="0"/>
              </a:spcAft>
              <a:buFont typeface="Arial" pitchFamily="34" charset="0"/>
              <a:buChar char="•"/>
              <a:defRPr/>
            </a:pPr>
            <a:r>
              <a:rPr lang="en-US" sz="3600" dirty="0"/>
              <a:t> </a:t>
            </a:r>
            <a:r>
              <a:rPr lang="en-US" sz="3600" b="1" dirty="0">
                <a:solidFill>
                  <a:srgbClr val="00B0F0"/>
                </a:solidFill>
              </a:rPr>
              <a:t>interfering with </a:t>
            </a:r>
            <a:r>
              <a:rPr lang="en-US" sz="3600" b="1" dirty="0" err="1">
                <a:solidFill>
                  <a:srgbClr val="00B0F0"/>
                </a:solidFill>
              </a:rPr>
              <a:t>repolarization</a:t>
            </a:r>
            <a:r>
              <a:rPr lang="en-US" sz="3600" b="1" dirty="0">
                <a:solidFill>
                  <a:srgbClr val="00B0F0"/>
                </a:solidFill>
              </a:rPr>
              <a:t>, by prolonging depolarization.</a:t>
            </a:r>
          </a:p>
          <a:p>
            <a:pPr marL="628650" indent="-273050" algn="just" eaLnBrk="1" fontAlgn="auto" hangingPunct="1">
              <a:spcAft>
                <a:spcPts val="0"/>
              </a:spcAft>
              <a:buFont typeface="Arial" pitchFamily="34" charset="0"/>
              <a:buChar char="•"/>
              <a:defRPr/>
            </a:pPr>
            <a:r>
              <a:rPr lang="en-US" sz="3600" b="1" dirty="0">
                <a:solidFill>
                  <a:srgbClr val="00B0F0"/>
                </a:solidFill>
              </a:rPr>
              <a:t>impairing the maintenance of the polarized state of the neuron. </a:t>
            </a:r>
          </a:p>
          <a:p>
            <a:pPr marL="628650" indent="-273050" algn="just" eaLnBrk="1" fontAlgn="auto" hangingPunct="1">
              <a:spcAft>
                <a:spcPts val="0"/>
              </a:spcAft>
              <a:buFont typeface="Arial" pitchFamily="34" charset="0"/>
              <a:buNone/>
              <a:defRPr/>
            </a:pPr>
            <a:r>
              <a:rPr lang="en-US" sz="3600" b="1" dirty="0">
                <a:solidFill>
                  <a:srgbClr val="FF0000"/>
                </a:solidFill>
              </a:rPr>
              <a:t>The end result is </a:t>
            </a:r>
            <a:r>
              <a:rPr lang="en-US" sz="3600" b="1" u="sng" dirty="0">
                <a:solidFill>
                  <a:srgbClr val="00B050"/>
                </a:solidFill>
              </a:rPr>
              <a:t>hyper-excitability</a:t>
            </a:r>
            <a:r>
              <a:rPr lang="en-US" sz="3600" b="1" dirty="0">
                <a:solidFill>
                  <a:srgbClr val="FF0000"/>
                </a:solidFill>
              </a:rPr>
              <a:t> of the CNS and </a:t>
            </a:r>
            <a:r>
              <a:rPr lang="en-US" sz="3600" b="1" u="sng" dirty="0">
                <a:solidFill>
                  <a:srgbClr val="00B050"/>
                </a:solidFill>
              </a:rPr>
              <a:t>repetitive neuronal discharge</a:t>
            </a:r>
            <a:r>
              <a:rPr lang="en-US" sz="3600" b="1" dirty="0">
                <a:solidFill>
                  <a:srgbClr val="FF0000"/>
                </a:solidFill>
              </a:rPr>
              <a:t>.</a:t>
            </a:r>
            <a:endParaRPr lang="ar-EG" sz="3600" b="1" dirty="0">
              <a:solidFill>
                <a:srgbClr val="FF0000"/>
              </a:solidFill>
            </a:endParaRPr>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229600" cy="5821362"/>
          </a:xfrm>
        </p:spPr>
        <p:txBody>
          <a:bodyPr/>
          <a:lstStyle/>
          <a:p>
            <a:pPr eaLnBrk="1" hangingPunct="1"/>
            <a:endParaRPr lang="en-US"/>
          </a:p>
        </p:txBody>
      </p:sp>
      <p:pic>
        <p:nvPicPr>
          <p:cNvPr id="10243" name="Picture 2"/>
          <p:cNvPicPr>
            <a:picLocks noChangeAspect="1" noChangeArrowheads="1"/>
          </p:cNvPicPr>
          <p:nvPr/>
        </p:nvPicPr>
        <p:blipFill>
          <a:blip r:embed="rId3" cstate="print"/>
          <a:srcRect/>
          <a:stretch>
            <a:fillRect/>
          </a:stretch>
        </p:blipFill>
        <p:spPr bwMode="auto">
          <a:xfrm>
            <a:off x="1066800" y="304800"/>
            <a:ext cx="6629400" cy="5810250"/>
          </a:xfrm>
          <a:prstGeom prst="rect">
            <a:avLst/>
          </a:prstGeom>
          <a:noFill/>
          <a:ln w="9525">
            <a:noFill/>
            <a:miter lim="800000"/>
            <a:headEnd/>
            <a:tailEnd/>
          </a:ln>
        </p:spPr>
      </p:pic>
    </p:spTree>
  </p:cSld>
  <p:clrMapOvr>
    <a:masterClrMapping/>
  </p:clrMapOvr>
  <p:transition>
    <p:dissolv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1587</TotalTime>
  <Words>1094</Words>
  <Application>Microsoft Office PowerPoint</Application>
  <PresentationFormat>عرض على الشاشة (4:3)</PresentationFormat>
  <Paragraphs>137</Paragraphs>
  <Slides>33</Slides>
  <Notes>33</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33</vt:i4>
      </vt:variant>
    </vt:vector>
  </HeadingPairs>
  <TitlesOfParts>
    <vt:vector size="37" baseType="lpstr">
      <vt:lpstr>Arial</vt:lpstr>
      <vt:lpstr>Calibri</vt:lpstr>
      <vt:lpstr>Wingdings</vt:lpstr>
      <vt:lpstr>Office Theme</vt:lpstr>
      <vt:lpstr>عرض تقديمي في PowerPoint</vt:lpstr>
      <vt:lpstr> Pesticides (II) </vt:lpstr>
      <vt:lpstr>Learning objectives</vt:lpstr>
      <vt:lpstr>Organic chlorines insecticides </vt:lpstr>
      <vt:lpstr>It was developed as</vt:lpstr>
      <vt:lpstr>عرض تقديمي في PowerPoint</vt:lpstr>
      <vt:lpstr> Examples: DDT, aldrin, endrin and toxaphene. DDT is still widely used for malaria control programs in many countries.  Organic chlorines are absorbed from the gut, by the lungs and across the skin in varying degrees.  </vt:lpstr>
      <vt:lpstr>Mechanisms of toxicity</vt:lpstr>
      <vt:lpstr>عرض تقديمي في PowerPoint</vt:lpstr>
      <vt:lpstr>عرض تقديمي في PowerPoint</vt:lpstr>
      <vt:lpstr>Clinical manifestations</vt:lpstr>
      <vt:lpstr>Treatment </vt:lpstr>
      <vt:lpstr>Pyrethrins and Pyrethroids Sources and forms of toxins </vt:lpstr>
      <vt:lpstr> </vt:lpstr>
      <vt:lpstr>عرض تقديمي في PowerPoint</vt:lpstr>
      <vt:lpstr>Mechanism of toxicity</vt:lpstr>
      <vt:lpstr>Clinical presentation</vt:lpstr>
      <vt:lpstr>Management</vt:lpstr>
      <vt:lpstr>عرض تقديمي في PowerPoint</vt:lpstr>
      <vt:lpstr>Rodenticides </vt:lpstr>
      <vt:lpstr>عرض تقديمي في PowerPoint</vt:lpstr>
      <vt:lpstr>Anticoagulant rodenticides</vt:lpstr>
      <vt:lpstr>عرض تقديمي في PowerPoint</vt:lpstr>
      <vt:lpstr>Zinc Phosphide </vt:lpstr>
      <vt:lpstr>Phosphine gas (which is a cytochrome C oxidase inhibitor) acts rapidly to cause</vt:lpstr>
      <vt:lpstr>عرض تقديمي في PowerPoint</vt:lpstr>
      <vt:lpstr>عرض تقديمي في PowerPoint</vt:lpstr>
      <vt:lpstr>عرض تقديمي في PowerPoint</vt:lpstr>
      <vt:lpstr>Clinical picture</vt:lpstr>
      <vt:lpstr>Zinc Phosphide affects all cells  but Targets Cells in Heart, Lung and Liver  so, Its main effects are  Metabolic Acidosis Hepatotoxicity  cardiotoxicity</vt:lpstr>
      <vt:lpstr>Diagnosis</vt:lpstr>
      <vt:lpstr>Treatment: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Pesticides</dc:title>
  <dc:creator>TOSHIBA</dc:creator>
  <cp:lastModifiedBy>ABIR.SHARAFELDEIN@fmed.bu.edu.eg</cp:lastModifiedBy>
  <cp:revision>255</cp:revision>
  <dcterms:created xsi:type="dcterms:W3CDTF">2006-08-16T00:00:00Z</dcterms:created>
  <dcterms:modified xsi:type="dcterms:W3CDTF">2020-10-22T00:52:56Z</dcterms:modified>
</cp:coreProperties>
</file>